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67" r:id="rId2"/>
    <p:sldId id="257" r:id="rId3"/>
    <p:sldId id="275" r:id="rId4"/>
    <p:sldId id="268" r:id="rId5"/>
    <p:sldId id="266" r:id="rId6"/>
    <p:sldId id="258" r:id="rId7"/>
    <p:sldId id="276" r:id="rId8"/>
    <p:sldId id="265" r:id="rId9"/>
    <p:sldId id="261" r:id="rId10"/>
    <p:sldId id="278" r:id="rId11"/>
    <p:sldId id="274" r:id="rId12"/>
    <p:sldId id="277" r:id="rId13"/>
    <p:sldId id="269" r:id="rId14"/>
    <p:sldId id="271" r:id="rId15"/>
    <p:sldId id="273" r:id="rId16"/>
    <p:sldId id="279" r:id="rId17"/>
    <p:sldId id="263" r:id="rId18"/>
  </p:sldIdLst>
  <p:sldSz cx="9144000" cy="6858000" type="screen4x3"/>
  <p:notesSz cx="6807200" cy="99393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79">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48" y="-240"/>
      </p:cViewPr>
      <p:guideLst>
        <p:guide orient="horz" pos="1979"/>
        <p:guide pos="24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0529" cy="497444"/>
          </a:xfrm>
          <a:prstGeom prst="rect">
            <a:avLst/>
          </a:prstGeom>
        </p:spPr>
        <p:txBody>
          <a:bodyPr vert="horz" lIns="91550" tIns="45775" rIns="91550" bIns="45775" rtlCol="0"/>
          <a:lstStyle>
            <a:lvl1pPr algn="l">
              <a:defRPr sz="1200"/>
            </a:lvl1pPr>
          </a:lstStyle>
          <a:p>
            <a:endParaRPr lang="it-IT"/>
          </a:p>
        </p:txBody>
      </p:sp>
      <p:sp>
        <p:nvSpPr>
          <p:cNvPr id="3" name="Segnaposto data 2"/>
          <p:cNvSpPr>
            <a:spLocks noGrp="1"/>
          </p:cNvSpPr>
          <p:nvPr>
            <p:ph type="dt" idx="1"/>
          </p:nvPr>
        </p:nvSpPr>
        <p:spPr>
          <a:xfrm>
            <a:off x="3855082" y="0"/>
            <a:ext cx="2950529" cy="497444"/>
          </a:xfrm>
          <a:prstGeom prst="rect">
            <a:avLst/>
          </a:prstGeom>
        </p:spPr>
        <p:txBody>
          <a:bodyPr vert="horz" lIns="91550" tIns="45775" rIns="91550" bIns="45775" rtlCol="0"/>
          <a:lstStyle>
            <a:lvl1pPr algn="r">
              <a:defRPr sz="1200"/>
            </a:lvl1pPr>
          </a:lstStyle>
          <a:p>
            <a:fld id="{33C7C336-0C41-45D0-88F9-7699D86C0DD2}" type="datetimeFigureOut">
              <a:rPr lang="it-IT" smtClean="0"/>
              <a:pPr/>
              <a:t>15/05/2019</a:t>
            </a:fld>
            <a:endParaRPr lang="it-IT"/>
          </a:p>
        </p:txBody>
      </p:sp>
      <p:sp>
        <p:nvSpPr>
          <p:cNvPr id="4" name="Segnaposto immagine diapositiva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550" tIns="45775" rIns="91550" bIns="45775" rtlCol="0" anchor="ctr"/>
          <a:lstStyle/>
          <a:p>
            <a:endParaRPr lang="it-IT"/>
          </a:p>
        </p:txBody>
      </p:sp>
      <p:sp>
        <p:nvSpPr>
          <p:cNvPr id="5" name="Segnaposto note 4"/>
          <p:cNvSpPr>
            <a:spLocks noGrp="1"/>
          </p:cNvSpPr>
          <p:nvPr>
            <p:ph type="body" sz="quarter" idx="3"/>
          </p:nvPr>
        </p:nvSpPr>
        <p:spPr>
          <a:xfrm>
            <a:off x="680403" y="4721743"/>
            <a:ext cx="5446396" cy="4472225"/>
          </a:xfrm>
          <a:prstGeom prst="rect">
            <a:avLst/>
          </a:prstGeom>
        </p:spPr>
        <p:txBody>
          <a:bodyPr vert="horz" lIns="91550" tIns="45775" rIns="91550" bIns="45775"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0305"/>
            <a:ext cx="2950529" cy="497444"/>
          </a:xfrm>
          <a:prstGeom prst="rect">
            <a:avLst/>
          </a:prstGeom>
        </p:spPr>
        <p:txBody>
          <a:bodyPr vert="horz" lIns="91550" tIns="45775" rIns="91550" bIns="45775" rtlCol="0" anchor="b"/>
          <a:lstStyle>
            <a:lvl1pPr algn="l">
              <a:defRPr sz="1200"/>
            </a:lvl1pPr>
          </a:lstStyle>
          <a:p>
            <a:endParaRPr lang="it-IT"/>
          </a:p>
        </p:txBody>
      </p:sp>
      <p:sp>
        <p:nvSpPr>
          <p:cNvPr id="7" name="Segnaposto numero diapositiva 6"/>
          <p:cNvSpPr>
            <a:spLocks noGrp="1"/>
          </p:cNvSpPr>
          <p:nvPr>
            <p:ph type="sldNum" sz="quarter" idx="5"/>
          </p:nvPr>
        </p:nvSpPr>
        <p:spPr>
          <a:xfrm>
            <a:off x="3855082" y="9440305"/>
            <a:ext cx="2950529" cy="497444"/>
          </a:xfrm>
          <a:prstGeom prst="rect">
            <a:avLst/>
          </a:prstGeom>
        </p:spPr>
        <p:txBody>
          <a:bodyPr vert="horz" lIns="91550" tIns="45775" rIns="91550" bIns="45775" rtlCol="0" anchor="b"/>
          <a:lstStyle>
            <a:lvl1pPr algn="r">
              <a:defRPr sz="1200"/>
            </a:lvl1pPr>
          </a:lstStyle>
          <a:p>
            <a:fld id="{F36EE928-4925-4BC4-9BEB-197E76F2763D}" type="slidenum">
              <a:rPr lang="it-IT" smtClean="0"/>
              <a:pPr/>
              <a:t>‹N›</a:t>
            </a:fld>
            <a:endParaRPr lang="it-IT"/>
          </a:p>
        </p:txBody>
      </p:sp>
    </p:spTree>
    <p:extLst>
      <p:ext uri="{BB962C8B-B14F-4D97-AF65-F5344CB8AC3E}">
        <p14:creationId xmlns:p14="http://schemas.microsoft.com/office/powerpoint/2010/main" val="371463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8</a:t>
            </a:fld>
            <a:endParaRPr lang="it-IT"/>
          </a:p>
        </p:txBody>
      </p:sp>
    </p:spTree>
    <p:extLst>
      <p:ext uri="{BB962C8B-B14F-4D97-AF65-F5344CB8AC3E}">
        <p14:creationId xmlns:p14="http://schemas.microsoft.com/office/powerpoint/2010/main" val="354117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10</a:t>
            </a:fld>
            <a:endParaRPr lang="it-IT"/>
          </a:p>
        </p:txBody>
      </p:sp>
    </p:spTree>
    <p:extLst>
      <p:ext uri="{BB962C8B-B14F-4D97-AF65-F5344CB8AC3E}">
        <p14:creationId xmlns:p14="http://schemas.microsoft.com/office/powerpoint/2010/main" val="366473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11</a:t>
            </a:fld>
            <a:endParaRPr lang="it-IT"/>
          </a:p>
        </p:txBody>
      </p:sp>
    </p:spTree>
    <p:extLst>
      <p:ext uri="{BB962C8B-B14F-4D97-AF65-F5344CB8AC3E}">
        <p14:creationId xmlns:p14="http://schemas.microsoft.com/office/powerpoint/2010/main" val="171713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14</a:t>
            </a:fld>
            <a:endParaRPr lang="it-IT"/>
          </a:p>
        </p:txBody>
      </p:sp>
    </p:spTree>
    <p:extLst>
      <p:ext uri="{BB962C8B-B14F-4D97-AF65-F5344CB8AC3E}">
        <p14:creationId xmlns:p14="http://schemas.microsoft.com/office/powerpoint/2010/main" val="354117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15</a:t>
            </a:fld>
            <a:endParaRPr lang="it-IT"/>
          </a:p>
        </p:txBody>
      </p:sp>
    </p:spTree>
    <p:extLst>
      <p:ext uri="{BB962C8B-B14F-4D97-AF65-F5344CB8AC3E}">
        <p14:creationId xmlns:p14="http://schemas.microsoft.com/office/powerpoint/2010/main" val="354117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B589BAA-6682-4DFB-A3A2-8410E575082B}" type="slidenum">
              <a:rPr lang="it-IT" smtClean="0"/>
              <a:pPr/>
              <a:t>16</a:t>
            </a:fld>
            <a:endParaRPr lang="it-IT"/>
          </a:p>
        </p:txBody>
      </p:sp>
    </p:spTree>
    <p:extLst>
      <p:ext uri="{BB962C8B-B14F-4D97-AF65-F5344CB8AC3E}">
        <p14:creationId xmlns:p14="http://schemas.microsoft.com/office/powerpoint/2010/main" val="285683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145793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159392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71603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67208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2206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25051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89164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318023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206883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231815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ED7EED-57EC-4392-BA03-762D1C41227E}" type="datetimeFigureOut">
              <a:rPr lang="it-IT" smtClean="0"/>
              <a:pPr/>
              <a:t>15/05/2019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185BE02-0270-4800-9A95-6DAB3BFEAD34}" type="slidenum">
              <a:rPr lang="it-IT" smtClean="0"/>
              <a:pPr/>
              <a:t>‹N›</a:t>
            </a:fld>
            <a:endParaRPr lang="it-IT"/>
          </a:p>
        </p:txBody>
      </p:sp>
    </p:spTree>
    <p:extLst>
      <p:ext uri="{BB962C8B-B14F-4D97-AF65-F5344CB8AC3E}">
        <p14:creationId xmlns:p14="http://schemas.microsoft.com/office/powerpoint/2010/main" val="197570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D7EED-57EC-4392-BA03-762D1C41227E}" type="datetimeFigureOut">
              <a:rPr lang="it-IT" smtClean="0"/>
              <a:pPr/>
              <a:t>15/05/2019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5BE02-0270-4800-9A95-6DAB3BFEAD34}" type="slidenum">
              <a:rPr lang="it-IT" smtClean="0"/>
              <a:pPr/>
              <a:t>‹N›</a:t>
            </a:fld>
            <a:endParaRPr lang="it-IT"/>
          </a:p>
        </p:txBody>
      </p:sp>
    </p:spTree>
    <p:extLst>
      <p:ext uri="{BB962C8B-B14F-4D97-AF65-F5344CB8AC3E}">
        <p14:creationId xmlns:p14="http://schemas.microsoft.com/office/powerpoint/2010/main" val="27801318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http://www.pongovernance1420.gov.it/it/progetto/sisprint/" TargetMode="External"/><Relationship Id="rId2" Type="http://schemas.openxmlformats.org/officeDocument/2006/relationships/hyperlink" Target="http://www.unioncamere.gov.it/www.unioncamere.gov.it/P42A0C3673S145/sisprint.ht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5.emf"/><Relationship Id="rId21" Type="http://schemas.openxmlformats.org/officeDocument/2006/relationships/image" Target="../media/image22.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emf"/><Relationship Id="rId20"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24" Type="http://schemas.openxmlformats.org/officeDocument/2006/relationships/image" Target="../media/image25.emf"/><Relationship Id="rId5" Type="http://schemas.openxmlformats.org/officeDocument/2006/relationships/image" Target="../media/image3.png"/><Relationship Id="rId15" Type="http://schemas.openxmlformats.org/officeDocument/2006/relationships/image" Target="../media/image16.emf"/><Relationship Id="rId23" Type="http://schemas.openxmlformats.org/officeDocument/2006/relationships/image" Target="../media/image24.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6.emf"/><Relationship Id="rId9" Type="http://schemas.openxmlformats.org/officeDocument/2006/relationships/image" Target="../media/image10.emf"/><Relationship Id="rId14" Type="http://schemas.openxmlformats.org/officeDocument/2006/relationships/image" Target="../media/image15.emf"/><Relationship Id="rId22"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3448600" cy="1728192"/>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p:cNvSpPr txBox="1"/>
          <p:nvPr/>
        </p:nvSpPr>
        <p:spPr>
          <a:xfrm>
            <a:off x="457200" y="3827383"/>
            <a:ext cx="8458199" cy="1384995"/>
          </a:xfrm>
          <a:prstGeom prst="rect">
            <a:avLst/>
          </a:prstGeom>
          <a:noFill/>
        </p:spPr>
        <p:txBody>
          <a:bodyPr wrap="square" rtlCol="0">
            <a:spAutoFit/>
          </a:bodyPr>
          <a:lstStyle/>
          <a:p>
            <a:r>
              <a:rPr lang="it-IT" sz="2800" dirty="0" smtClean="0"/>
              <a:t>DATI E INFORMAZIONI ECONOMICHE PER STRATEGIE </a:t>
            </a:r>
          </a:p>
          <a:p>
            <a:r>
              <a:rPr lang="it-IT" sz="2800" dirty="0" smtClean="0"/>
              <a:t>DI SVILUPPO A MISURA DI IMPRESA. </a:t>
            </a:r>
          </a:p>
          <a:p>
            <a:r>
              <a:rPr lang="it-IT" sz="2800" dirty="0" smtClean="0"/>
              <a:t>IL </a:t>
            </a:r>
            <a:r>
              <a:rPr lang="it-IT" sz="2800" smtClean="0"/>
              <a:t>PROGETTO </a:t>
            </a:r>
            <a:r>
              <a:rPr lang="it-IT" sz="2800" spc="600">
                <a:cs typeface="Arial"/>
              </a:rPr>
              <a:t>#SISPRINT </a:t>
            </a:r>
            <a:endParaRPr lang="it-IT" sz="1400" spc="200" dirty="0">
              <a:solidFill>
                <a:srgbClr val="000000"/>
              </a:solidFill>
              <a:cs typeface="Arial" panose="020B0604020202020204" pitchFamily="34" charset="0"/>
            </a:endParaRPr>
          </a:p>
        </p:txBody>
      </p:sp>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Immagin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093296"/>
            <a:ext cx="7340526" cy="655200"/>
          </a:xfrm>
          <a:prstGeom prst="rect">
            <a:avLst/>
          </a:prstGeom>
          <a:noFill/>
          <a:ln>
            <a:noFill/>
          </a:ln>
        </p:spPr>
      </p:pic>
      <p:sp>
        <p:nvSpPr>
          <p:cNvPr id="6" name="CasellaDiTesto 5"/>
          <p:cNvSpPr txBox="1"/>
          <p:nvPr/>
        </p:nvSpPr>
        <p:spPr>
          <a:xfrm>
            <a:off x="457200" y="2647587"/>
            <a:ext cx="5863694" cy="646331"/>
          </a:xfrm>
          <a:prstGeom prst="rect">
            <a:avLst/>
          </a:prstGeom>
          <a:noFill/>
        </p:spPr>
        <p:txBody>
          <a:bodyPr wrap="square" rtlCol="0">
            <a:spAutoFit/>
          </a:bodyPr>
          <a:lstStyle/>
          <a:p>
            <a:r>
              <a:rPr lang="it-IT" sz="3600" spc="400" dirty="0" smtClean="0">
                <a:solidFill>
                  <a:schemeClr val="tx2">
                    <a:lumMod val="60000"/>
                    <a:lumOff val="40000"/>
                  </a:schemeClr>
                </a:solidFill>
                <a:cs typeface="Arial" panose="020B0604020202020204" pitchFamily="34" charset="0"/>
              </a:rPr>
              <a:t>16 maggio 2019</a:t>
            </a:r>
            <a:endParaRPr lang="it-IT" sz="3600" spc="400" dirty="0">
              <a:solidFill>
                <a:schemeClr val="tx2">
                  <a:lumMod val="60000"/>
                  <a:lumOff val="40000"/>
                </a:schemeClr>
              </a:solidFill>
              <a:cs typeface="Arial" panose="020B0604020202020204" pitchFamily="34" charset="0"/>
            </a:endParaRPr>
          </a:p>
        </p:txBody>
      </p:sp>
      <p:sp>
        <p:nvSpPr>
          <p:cNvPr id="7" name="Rettangolo 6"/>
          <p:cNvSpPr/>
          <p:nvPr/>
        </p:nvSpPr>
        <p:spPr>
          <a:xfrm>
            <a:off x="5257800" y="2861846"/>
            <a:ext cx="3124200" cy="338554"/>
          </a:xfrm>
          <a:prstGeom prst="rect">
            <a:avLst/>
          </a:prstGeom>
          <a:solidFill>
            <a:schemeClr val="bg1"/>
          </a:solidFill>
        </p:spPr>
        <p:txBody>
          <a:bodyPr wrap="square">
            <a:spAutoFit/>
          </a:bodyPr>
          <a:lstStyle/>
          <a:p>
            <a:r>
              <a:rPr lang="it-IT" sz="1600" dirty="0" smtClean="0">
                <a:cs typeface="Arial" panose="020B0604020202020204" pitchFamily="34" charset="0"/>
              </a:rPr>
              <a:t>Roma, </a:t>
            </a:r>
            <a:r>
              <a:rPr lang="it-IT" sz="1600" dirty="0" err="1" smtClean="0">
                <a:cs typeface="Arial" panose="020B0604020202020204" pitchFamily="34" charset="0"/>
              </a:rPr>
              <a:t>ForumPa</a:t>
            </a:r>
            <a:r>
              <a:rPr lang="it-IT" sz="1600" dirty="0" smtClean="0">
                <a:cs typeface="Arial" panose="020B0604020202020204" pitchFamily="34" charset="0"/>
              </a:rPr>
              <a:t> 2019</a:t>
            </a:r>
            <a:endParaRPr lang="it-IT" sz="1600" dirty="0">
              <a:cs typeface="Arial" panose="020B0604020202020204" pitchFamily="34" charset="0"/>
            </a:endParaRPr>
          </a:p>
        </p:txBody>
      </p:sp>
      <p:cxnSp>
        <p:nvCxnSpPr>
          <p:cNvPr id="8" name="Connettore 1 7"/>
          <p:cNvCxnSpPr/>
          <p:nvPr/>
        </p:nvCxnSpPr>
        <p:spPr>
          <a:xfrm rot="5400000" flipH="1" flipV="1">
            <a:off x="4761706" y="3009106"/>
            <a:ext cx="533400" cy="158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55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co 22">
            <a:extLst>
              <a:ext uri="{FF2B5EF4-FFF2-40B4-BE49-F238E27FC236}">
                <a16:creationId xmlns="" xmlns:a16="http://schemas.microsoft.com/office/drawing/2014/main" id="{6078527E-BD57-4AB3-A63B-C4358688DE16}"/>
              </a:ext>
            </a:extLst>
          </p:cNvPr>
          <p:cNvSpPr/>
          <p:nvPr/>
        </p:nvSpPr>
        <p:spPr>
          <a:xfrm rot="6008687">
            <a:off x="1504015" y="588557"/>
            <a:ext cx="2143065" cy="1656110"/>
          </a:xfrm>
          <a:prstGeom prst="arc">
            <a:avLst>
              <a:gd name="adj1" fmla="val 16200000"/>
              <a:gd name="adj2" fmla="val 2148523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6" name="Arco 55">
            <a:extLst>
              <a:ext uri="{FF2B5EF4-FFF2-40B4-BE49-F238E27FC236}">
                <a16:creationId xmlns="" xmlns:a16="http://schemas.microsoft.com/office/drawing/2014/main" id="{48162102-61B4-41AB-AE2C-765B3A9D2823}"/>
              </a:ext>
            </a:extLst>
          </p:cNvPr>
          <p:cNvSpPr/>
          <p:nvPr/>
        </p:nvSpPr>
        <p:spPr>
          <a:xfrm rot="15703810" flipH="1">
            <a:off x="3845040" y="1295310"/>
            <a:ext cx="2311141" cy="1656110"/>
          </a:xfrm>
          <a:prstGeom prst="arc">
            <a:avLst>
              <a:gd name="adj1" fmla="val 16200000"/>
              <a:gd name="adj2" fmla="val 2148523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3" name="Arco 62">
            <a:extLst>
              <a:ext uri="{FF2B5EF4-FFF2-40B4-BE49-F238E27FC236}">
                <a16:creationId xmlns="" xmlns:a16="http://schemas.microsoft.com/office/drawing/2014/main" id="{500AD788-54F0-4252-B432-ACDD0F0119E7}"/>
              </a:ext>
            </a:extLst>
          </p:cNvPr>
          <p:cNvSpPr/>
          <p:nvPr/>
        </p:nvSpPr>
        <p:spPr>
          <a:xfrm rot="15591313" flipH="1">
            <a:off x="5247960" y="2671483"/>
            <a:ext cx="2689549" cy="1656110"/>
          </a:xfrm>
          <a:prstGeom prst="arc">
            <a:avLst>
              <a:gd name="adj1" fmla="val 16200000"/>
              <a:gd name="adj2" fmla="val 21485236"/>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7" name="Arco 56">
            <a:extLst>
              <a:ext uri="{FF2B5EF4-FFF2-40B4-BE49-F238E27FC236}">
                <a16:creationId xmlns="" xmlns:a16="http://schemas.microsoft.com/office/drawing/2014/main" id="{045B2D3A-71F9-4878-99A1-4C156A69925B}"/>
              </a:ext>
            </a:extLst>
          </p:cNvPr>
          <p:cNvSpPr/>
          <p:nvPr/>
        </p:nvSpPr>
        <p:spPr>
          <a:xfrm rot="6008687">
            <a:off x="3606316" y="2614786"/>
            <a:ext cx="2689549" cy="1656110"/>
          </a:xfrm>
          <a:prstGeom prst="arc">
            <a:avLst>
              <a:gd name="adj1" fmla="val 16200000"/>
              <a:gd name="adj2" fmla="val 21485236"/>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1" name="Arco 60">
            <a:extLst>
              <a:ext uri="{FF2B5EF4-FFF2-40B4-BE49-F238E27FC236}">
                <a16:creationId xmlns="" xmlns:a16="http://schemas.microsoft.com/office/drawing/2014/main" id="{7DB82401-573A-477A-8634-A04A469D7E32}"/>
              </a:ext>
            </a:extLst>
          </p:cNvPr>
          <p:cNvSpPr/>
          <p:nvPr/>
        </p:nvSpPr>
        <p:spPr>
          <a:xfrm rot="6954053">
            <a:off x="925382" y="1863460"/>
            <a:ext cx="5804704" cy="3675291"/>
          </a:xfrm>
          <a:prstGeom prst="arc">
            <a:avLst>
              <a:gd name="adj1" fmla="val 14656460"/>
              <a:gd name="adj2" fmla="val 21432923"/>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32" name="CasellaDiTesto 31">
            <a:extLst>
              <a:ext uri="{FF2B5EF4-FFF2-40B4-BE49-F238E27FC236}">
                <a16:creationId xmlns="" xmlns:a16="http://schemas.microsoft.com/office/drawing/2014/main" id="{8CAFCF60-9702-4190-8980-45672ABCFAB8}"/>
              </a:ext>
            </a:extLst>
          </p:cNvPr>
          <p:cNvSpPr txBox="1"/>
          <p:nvPr/>
        </p:nvSpPr>
        <p:spPr>
          <a:xfrm>
            <a:off x="2231744" y="116632"/>
            <a:ext cx="6156679" cy="400110"/>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I TEMI DEGLI INCONTRI</a:t>
            </a:r>
          </a:p>
        </p:txBody>
      </p:sp>
      <p:pic>
        <p:nvPicPr>
          <p:cNvPr id="4" name="Immagine 3">
            <a:extLst>
              <a:ext uri="{FF2B5EF4-FFF2-40B4-BE49-F238E27FC236}">
                <a16:creationId xmlns="" xmlns:a16="http://schemas.microsoft.com/office/drawing/2014/main" id="{CD4604A1-42C3-452B-8E33-3E0991252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113" y="2924900"/>
            <a:ext cx="1874765" cy="1248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asellaDiTesto 9">
            <a:extLst>
              <a:ext uri="{FF2B5EF4-FFF2-40B4-BE49-F238E27FC236}">
                <a16:creationId xmlns="" xmlns:a16="http://schemas.microsoft.com/office/drawing/2014/main" id="{76A136DA-69EC-4E4C-8646-33D32CA13C50}"/>
              </a:ext>
            </a:extLst>
          </p:cNvPr>
          <p:cNvSpPr txBox="1"/>
          <p:nvPr/>
        </p:nvSpPr>
        <p:spPr>
          <a:xfrm>
            <a:off x="129406" y="2047428"/>
            <a:ext cx="2392898" cy="584775"/>
          </a:xfrm>
          <a:prstGeom prst="rect">
            <a:avLst/>
          </a:prstGeom>
          <a:solidFill>
            <a:schemeClr val="bg1"/>
          </a:solidFill>
        </p:spPr>
        <p:txBody>
          <a:bodyPr wrap="square" rtlCol="0">
            <a:spAutoFit/>
          </a:bodyPr>
          <a:lstStyle/>
          <a:p>
            <a:pPr algn="ctr"/>
            <a:r>
              <a:rPr lang="it-IT" sz="1600" b="1" dirty="0">
                <a:solidFill>
                  <a:schemeClr val="tx2">
                    <a:lumMod val="60000"/>
                    <a:lumOff val="40000"/>
                  </a:schemeClr>
                </a:solidFill>
                <a:cs typeface="Arial" panose="020B0604020202020204" pitchFamily="34" charset="0"/>
              </a:rPr>
              <a:t>Posizionamento nazionale/internazionale</a:t>
            </a:r>
          </a:p>
        </p:txBody>
      </p:sp>
      <p:sp>
        <p:nvSpPr>
          <p:cNvPr id="34" name="CasellaDiTesto 33">
            <a:extLst>
              <a:ext uri="{FF2B5EF4-FFF2-40B4-BE49-F238E27FC236}">
                <a16:creationId xmlns="" xmlns:a16="http://schemas.microsoft.com/office/drawing/2014/main" id="{E72B9557-8FE4-4A87-8F6E-AF1A4F65CCCE}"/>
              </a:ext>
            </a:extLst>
          </p:cNvPr>
          <p:cNvSpPr txBox="1"/>
          <p:nvPr/>
        </p:nvSpPr>
        <p:spPr>
          <a:xfrm>
            <a:off x="4668048" y="3108364"/>
            <a:ext cx="2196371" cy="338554"/>
          </a:xfrm>
          <a:prstGeom prst="rect">
            <a:avLst/>
          </a:prstGeom>
          <a:solidFill>
            <a:schemeClr val="bg1"/>
          </a:solidFill>
        </p:spPr>
        <p:txBody>
          <a:bodyPr wrap="square" rtlCol="0">
            <a:spAutoFit/>
          </a:bodyPr>
          <a:lstStyle/>
          <a:p>
            <a:pPr algn="ctr"/>
            <a:r>
              <a:rPr lang="it-IT" sz="1600" b="1" dirty="0">
                <a:solidFill>
                  <a:schemeClr val="tx2">
                    <a:lumMod val="60000"/>
                    <a:lumOff val="40000"/>
                  </a:schemeClr>
                </a:solidFill>
                <a:cs typeface="Arial" panose="020B0604020202020204" pitchFamily="34" charset="0"/>
              </a:rPr>
              <a:t>Temi e settori strategici</a:t>
            </a:r>
          </a:p>
        </p:txBody>
      </p:sp>
      <p:pic>
        <p:nvPicPr>
          <p:cNvPr id="13" name="Immagine 12">
            <a:extLst>
              <a:ext uri="{FF2B5EF4-FFF2-40B4-BE49-F238E27FC236}">
                <a16:creationId xmlns="" xmlns:a16="http://schemas.microsoft.com/office/drawing/2014/main" id="{8F017218-A850-4D87-A44E-4303DCC87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6323" y="3407342"/>
            <a:ext cx="1720814" cy="10068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7" name="CasellaDiTesto 36">
            <a:extLst>
              <a:ext uri="{FF2B5EF4-FFF2-40B4-BE49-F238E27FC236}">
                <a16:creationId xmlns="" xmlns:a16="http://schemas.microsoft.com/office/drawing/2014/main" id="{CD90F93A-DB2C-4BA8-B616-1324D4220465}"/>
              </a:ext>
            </a:extLst>
          </p:cNvPr>
          <p:cNvSpPr txBox="1"/>
          <p:nvPr/>
        </p:nvSpPr>
        <p:spPr>
          <a:xfrm>
            <a:off x="3249567" y="4460476"/>
            <a:ext cx="1594326" cy="646331"/>
          </a:xfrm>
          <a:prstGeom prst="rect">
            <a:avLst/>
          </a:prstGeom>
          <a:solidFill>
            <a:schemeClr val="bg1"/>
          </a:solidFill>
        </p:spPr>
        <p:txBody>
          <a:bodyPr wrap="square" rtlCol="0">
            <a:spAutoFit/>
          </a:bodyPr>
          <a:lstStyle/>
          <a:p>
            <a:pPr algn="ctr"/>
            <a:r>
              <a:rPr lang="it-IT" sz="1200" b="1" dirty="0"/>
              <a:t>Innovazione e rapporto con le università</a:t>
            </a:r>
          </a:p>
        </p:txBody>
      </p:sp>
      <p:pic>
        <p:nvPicPr>
          <p:cNvPr id="19" name="Immagine 18">
            <a:extLst>
              <a:ext uri="{FF2B5EF4-FFF2-40B4-BE49-F238E27FC236}">
                <a16:creationId xmlns="" xmlns:a16="http://schemas.microsoft.com/office/drawing/2014/main" id="{CB6E6F49-43E8-4D8A-B7AE-BBC43FBBCE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4039" y="5073056"/>
            <a:ext cx="1665463" cy="10574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3" name="CasellaDiTesto 42">
            <a:extLst>
              <a:ext uri="{FF2B5EF4-FFF2-40B4-BE49-F238E27FC236}">
                <a16:creationId xmlns="" xmlns:a16="http://schemas.microsoft.com/office/drawing/2014/main" id="{60E2FD2C-FCA8-4367-BD2A-964F03B39755}"/>
              </a:ext>
            </a:extLst>
          </p:cNvPr>
          <p:cNvSpPr txBox="1"/>
          <p:nvPr/>
        </p:nvSpPr>
        <p:spPr>
          <a:xfrm>
            <a:off x="2287910" y="6197071"/>
            <a:ext cx="1594326" cy="276999"/>
          </a:xfrm>
          <a:prstGeom prst="rect">
            <a:avLst/>
          </a:prstGeom>
          <a:solidFill>
            <a:schemeClr val="bg1"/>
          </a:solidFill>
        </p:spPr>
        <p:txBody>
          <a:bodyPr wrap="square" rtlCol="0">
            <a:spAutoFit/>
          </a:bodyPr>
          <a:lstStyle/>
          <a:p>
            <a:pPr algn="ctr"/>
            <a:r>
              <a:rPr lang="it-IT" sz="1200" b="1" dirty="0"/>
              <a:t>Turismo</a:t>
            </a:r>
          </a:p>
        </p:txBody>
      </p:sp>
      <p:pic>
        <p:nvPicPr>
          <p:cNvPr id="22" name="Picture 2" descr="Risultati immagini per bes istat">
            <a:extLst>
              <a:ext uri="{FF2B5EF4-FFF2-40B4-BE49-F238E27FC236}">
                <a16:creationId xmlns="" xmlns:a16="http://schemas.microsoft.com/office/drawing/2014/main" id="{BE954BAB-6F7F-4F7F-917B-4D5E396E91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1842" y="6297725"/>
            <a:ext cx="1489240" cy="341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Risultati immagini per sdg goal">
            <a:extLst>
              <a:ext uri="{FF2B5EF4-FFF2-40B4-BE49-F238E27FC236}">
                <a16:creationId xmlns="" xmlns:a16="http://schemas.microsoft.com/office/drawing/2014/main" id="{367F4AF6-51E6-4D01-9E26-2DDD95F4A0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9671" y="5464796"/>
            <a:ext cx="1371191" cy="697498"/>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53" name="CasellaDiTesto 52">
            <a:extLst>
              <a:ext uri="{FF2B5EF4-FFF2-40B4-BE49-F238E27FC236}">
                <a16:creationId xmlns="" xmlns:a16="http://schemas.microsoft.com/office/drawing/2014/main" id="{E4E07657-F7F0-4BE4-B197-34AAC2A9863B}"/>
              </a:ext>
            </a:extLst>
          </p:cNvPr>
          <p:cNvSpPr txBox="1"/>
          <p:nvPr/>
        </p:nvSpPr>
        <p:spPr>
          <a:xfrm>
            <a:off x="6182638" y="5815095"/>
            <a:ext cx="1594326" cy="461665"/>
          </a:xfrm>
          <a:prstGeom prst="rect">
            <a:avLst/>
          </a:prstGeom>
          <a:solidFill>
            <a:schemeClr val="bg1"/>
          </a:solidFill>
        </p:spPr>
        <p:txBody>
          <a:bodyPr wrap="square" rtlCol="0">
            <a:spAutoFit/>
          </a:bodyPr>
          <a:lstStyle/>
          <a:p>
            <a:pPr algn="ctr"/>
            <a:r>
              <a:rPr lang="it-IT" sz="1200" b="1" dirty="0"/>
              <a:t>Sostenibilità sociale e ambientale</a:t>
            </a:r>
          </a:p>
        </p:txBody>
      </p:sp>
      <p:sp>
        <p:nvSpPr>
          <p:cNvPr id="54" name="CasellaDiTesto 53">
            <a:extLst>
              <a:ext uri="{FF2B5EF4-FFF2-40B4-BE49-F238E27FC236}">
                <a16:creationId xmlns="" xmlns:a16="http://schemas.microsoft.com/office/drawing/2014/main" id="{5CA195DF-A30D-444E-876F-B4BFB02FFB5E}"/>
              </a:ext>
            </a:extLst>
          </p:cNvPr>
          <p:cNvSpPr txBox="1"/>
          <p:nvPr/>
        </p:nvSpPr>
        <p:spPr>
          <a:xfrm>
            <a:off x="6587500" y="4688698"/>
            <a:ext cx="1594326" cy="276999"/>
          </a:xfrm>
          <a:prstGeom prst="rect">
            <a:avLst/>
          </a:prstGeom>
          <a:solidFill>
            <a:schemeClr val="bg1"/>
          </a:solidFill>
        </p:spPr>
        <p:txBody>
          <a:bodyPr wrap="square" rtlCol="0">
            <a:spAutoFit/>
          </a:bodyPr>
          <a:lstStyle/>
          <a:p>
            <a:pPr algn="ctr"/>
            <a:r>
              <a:rPr lang="it-IT" sz="1200" b="1" dirty="0"/>
              <a:t>Cultura e creatività</a:t>
            </a:r>
          </a:p>
        </p:txBody>
      </p:sp>
      <p:pic>
        <p:nvPicPr>
          <p:cNvPr id="1030" name="Picture 6" descr="Risultati immagini per matera 2019">
            <a:extLst>
              <a:ext uri="{FF2B5EF4-FFF2-40B4-BE49-F238E27FC236}">
                <a16:creationId xmlns="" xmlns:a16="http://schemas.microsoft.com/office/drawing/2014/main" id="{B65F3C49-4860-4326-A5BB-A4F62AB46C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2028" y="4033849"/>
            <a:ext cx="1279854" cy="58713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032" name="Picture 8" descr="Risultati immagini per valentine olivetti">
            <a:extLst>
              <a:ext uri="{FF2B5EF4-FFF2-40B4-BE49-F238E27FC236}">
                <a16:creationId xmlns="" xmlns:a16="http://schemas.microsoft.com/office/drawing/2014/main" id="{EEC3ECA7-3C3F-4C79-8FF8-B74F9468A8A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1931" y="3604224"/>
            <a:ext cx="1203063" cy="1048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Immagine 20">
            <a:extLst>
              <a:ext uri="{FF2B5EF4-FFF2-40B4-BE49-F238E27FC236}">
                <a16:creationId xmlns="" xmlns:a16="http://schemas.microsoft.com/office/drawing/2014/main" id="{72D186D1-96A2-465F-8652-E14A11EB977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52343"/>
          <a:stretch/>
        </p:blipFill>
        <p:spPr>
          <a:xfrm>
            <a:off x="2525485" y="983333"/>
            <a:ext cx="4093029" cy="1446061"/>
          </a:xfrm>
          <a:prstGeom prst="ellipse">
            <a:avLst/>
          </a:prstGeom>
          <a:solidFill>
            <a:schemeClr val="bg1"/>
          </a:solidFill>
          <a:ln>
            <a:noFill/>
          </a:ln>
          <a:effectLst>
            <a:softEdge rad="112500"/>
          </a:effectLst>
        </p:spPr>
      </p:pic>
      <p:sp>
        <p:nvSpPr>
          <p:cNvPr id="62" name="Arco 61">
            <a:extLst>
              <a:ext uri="{FF2B5EF4-FFF2-40B4-BE49-F238E27FC236}">
                <a16:creationId xmlns="" xmlns:a16="http://schemas.microsoft.com/office/drawing/2014/main" id="{BFE83C16-4BC8-43C6-98BA-C70DE1077EB4}"/>
              </a:ext>
            </a:extLst>
          </p:cNvPr>
          <p:cNvSpPr/>
          <p:nvPr/>
        </p:nvSpPr>
        <p:spPr>
          <a:xfrm rot="15684442" flipH="1">
            <a:off x="3647855" y="3413892"/>
            <a:ext cx="4802695" cy="543344"/>
          </a:xfrm>
          <a:prstGeom prst="arc">
            <a:avLst>
              <a:gd name="adj1" fmla="val 14948323"/>
              <a:gd name="adj2" fmla="val 21432923"/>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62625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400110"/>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LA SECONDA EDIZIONE DEI REPORT</a:t>
            </a:r>
          </a:p>
        </p:txBody>
      </p:sp>
      <p:pic>
        <p:nvPicPr>
          <p:cNvPr id="6" name="Immagine 5">
            <a:extLst>
              <a:ext uri="{FF2B5EF4-FFF2-40B4-BE49-F238E27FC236}">
                <a16:creationId xmlns="" xmlns:a16="http://schemas.microsoft.com/office/drawing/2014/main" id="{8DCB208A-FB8A-43B0-B570-3A1ADD9A53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53432" y="1977312"/>
            <a:ext cx="2826306" cy="21454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CasellaDiTesto 11">
            <a:extLst>
              <a:ext uri="{FF2B5EF4-FFF2-40B4-BE49-F238E27FC236}">
                <a16:creationId xmlns="" xmlns:a16="http://schemas.microsoft.com/office/drawing/2014/main" id="{FEFFD80A-B844-49E4-8FAE-02A0DC0D7169}"/>
              </a:ext>
            </a:extLst>
          </p:cNvPr>
          <p:cNvSpPr txBox="1"/>
          <p:nvPr/>
        </p:nvSpPr>
        <p:spPr>
          <a:xfrm>
            <a:off x="369635" y="1750975"/>
            <a:ext cx="5432082" cy="4078039"/>
          </a:xfrm>
          <a:prstGeom prst="rect">
            <a:avLst/>
          </a:prstGeom>
          <a:noFill/>
        </p:spPr>
        <p:txBody>
          <a:bodyPr wrap="square" rtlCol="0">
            <a:spAutoFit/>
          </a:bodyPr>
          <a:lstStyle/>
          <a:p>
            <a:pPr>
              <a:spcAft>
                <a:spcPts val="1200"/>
              </a:spcAft>
            </a:pPr>
            <a:r>
              <a:rPr lang="it-IT" b="1" dirty="0">
                <a:cs typeface="Arial" panose="020B0604020202020204" pitchFamily="34" charset="0"/>
              </a:rPr>
              <a:t>La seconda release dei report</a:t>
            </a:r>
          </a:p>
          <a:p>
            <a:pPr marL="533400" indent="-533400">
              <a:spcBef>
                <a:spcPts val="200"/>
              </a:spcBef>
              <a:spcAft>
                <a:spcPts val="200"/>
              </a:spcAft>
              <a:buClr>
                <a:srgbClr val="009FE4"/>
              </a:buClr>
              <a:buSzPct val="140000"/>
              <a:buBlip>
                <a:blip r:embed="rId5"/>
              </a:buBlip>
            </a:pPr>
            <a:r>
              <a:rPr lang="it-IT" b="1" dirty="0">
                <a:solidFill>
                  <a:schemeClr val="tx2">
                    <a:lumMod val="60000"/>
                    <a:lumOff val="40000"/>
                  </a:schemeClr>
                </a:solidFill>
                <a:cs typeface="Arial" panose="020B0604020202020204" pitchFamily="34" charset="0"/>
              </a:rPr>
              <a:t>Lettura delle variazioni </a:t>
            </a:r>
            <a:r>
              <a:rPr lang="it-IT" dirty="0">
                <a:cs typeface="Arial" panose="020B0604020202020204" pitchFamily="34" charset="0"/>
              </a:rPr>
              <a:t>di rilievo nei dati e negli indicatori rispetto al primo rapporto</a:t>
            </a:r>
          </a:p>
          <a:p>
            <a:pPr marL="533400" indent="-533400">
              <a:spcBef>
                <a:spcPts val="200"/>
              </a:spcBef>
              <a:spcAft>
                <a:spcPts val="200"/>
              </a:spcAft>
              <a:buClr>
                <a:srgbClr val="009FE4"/>
              </a:buClr>
              <a:buSzPct val="140000"/>
              <a:buBlip>
                <a:blip r:embed="rId5"/>
              </a:buBlip>
            </a:pPr>
            <a:r>
              <a:rPr lang="it-IT" dirty="0">
                <a:cs typeface="Arial" panose="020B0604020202020204" pitchFamily="34" charset="0"/>
              </a:rPr>
              <a:t>Analisi del </a:t>
            </a:r>
            <a:r>
              <a:rPr lang="it-IT" b="1" dirty="0">
                <a:solidFill>
                  <a:schemeClr val="tx2">
                    <a:lumMod val="60000"/>
                    <a:lumOff val="40000"/>
                  </a:schemeClr>
                </a:solidFill>
                <a:cs typeface="Arial" panose="020B0604020202020204" pitchFamily="34" charset="0"/>
              </a:rPr>
              <a:t>posizionamento</a:t>
            </a:r>
            <a:r>
              <a:rPr lang="it-IT" dirty="0">
                <a:cs typeface="Arial" panose="020B0604020202020204" pitchFamily="34" charset="0"/>
              </a:rPr>
              <a:t> di ogni regione nel contesto delle regioni NUTS 2 europee</a:t>
            </a:r>
          </a:p>
          <a:p>
            <a:pPr marL="533400" indent="-533400">
              <a:spcBef>
                <a:spcPts val="200"/>
              </a:spcBef>
              <a:spcAft>
                <a:spcPts val="200"/>
              </a:spcAft>
              <a:buClr>
                <a:srgbClr val="009FE4"/>
              </a:buClr>
              <a:buSzPct val="140000"/>
              <a:buBlip>
                <a:blip r:embed="rId5"/>
              </a:buBlip>
            </a:pPr>
            <a:r>
              <a:rPr lang="it-IT" dirty="0">
                <a:cs typeface="Arial" panose="020B0604020202020204" pitchFamily="34" charset="0"/>
              </a:rPr>
              <a:t>Focus sulle </a:t>
            </a:r>
            <a:r>
              <a:rPr lang="it-IT" b="1" dirty="0">
                <a:solidFill>
                  <a:schemeClr val="tx2">
                    <a:lumMod val="60000"/>
                    <a:lumOff val="40000"/>
                  </a:schemeClr>
                </a:solidFill>
                <a:cs typeface="Arial" panose="020B0604020202020204" pitchFamily="34" charset="0"/>
              </a:rPr>
              <a:t>nuove geografie della produzione </a:t>
            </a:r>
            <a:r>
              <a:rPr lang="it-IT" dirty="0">
                <a:cs typeface="Arial" panose="020B0604020202020204" pitchFamily="34" charset="0"/>
              </a:rPr>
              <a:t>del valore (green economy, cultura e creatività, coesione sociale) e le dimensioni del benessere</a:t>
            </a:r>
          </a:p>
          <a:p>
            <a:pPr marL="533400" indent="-533400">
              <a:spcBef>
                <a:spcPts val="200"/>
              </a:spcBef>
              <a:spcAft>
                <a:spcPts val="200"/>
              </a:spcAft>
              <a:buClr>
                <a:srgbClr val="009FE4"/>
              </a:buClr>
              <a:buSzPct val="140000"/>
              <a:buBlip>
                <a:blip r:embed="rId5"/>
              </a:buBlip>
            </a:pPr>
            <a:r>
              <a:rPr lang="it-IT" dirty="0">
                <a:cs typeface="Arial" panose="020B0604020202020204" pitchFamily="34" charset="0"/>
              </a:rPr>
              <a:t>Lettura dei dati collegata a una riflessione in termini di </a:t>
            </a:r>
            <a:r>
              <a:rPr lang="it-IT" b="1" dirty="0">
                <a:solidFill>
                  <a:schemeClr val="tx2">
                    <a:lumMod val="60000"/>
                    <a:lumOff val="40000"/>
                  </a:schemeClr>
                </a:solidFill>
                <a:cs typeface="Arial" panose="020B0604020202020204" pitchFamily="34" charset="0"/>
              </a:rPr>
              <a:t>politica economica e politica di sviluppo locale</a:t>
            </a:r>
          </a:p>
          <a:p>
            <a:pPr marL="533400" indent="-533400">
              <a:spcBef>
                <a:spcPts val="200"/>
              </a:spcBef>
              <a:spcAft>
                <a:spcPts val="200"/>
              </a:spcAft>
              <a:buClr>
                <a:srgbClr val="009FE4"/>
              </a:buClr>
              <a:buSzPct val="140000"/>
              <a:buBlip>
                <a:blip r:embed="rId5"/>
              </a:buBlip>
            </a:pPr>
            <a:r>
              <a:rPr lang="it-IT" b="1" dirty="0">
                <a:solidFill>
                  <a:schemeClr val="tx2">
                    <a:lumMod val="60000"/>
                    <a:lumOff val="40000"/>
                  </a:schemeClr>
                </a:solidFill>
                <a:cs typeface="Arial" panose="020B0604020202020204" pitchFamily="34" charset="0"/>
              </a:rPr>
              <a:t>Aggiornamento </a:t>
            </a:r>
            <a:r>
              <a:rPr lang="it-IT" dirty="0">
                <a:cs typeface="Arial" panose="020B0604020202020204" pitchFamily="34" charset="0"/>
              </a:rPr>
              <a:t>di tutti i dati e indicatori del primo rapporto</a:t>
            </a:r>
          </a:p>
        </p:txBody>
      </p:sp>
    </p:spTree>
    <p:extLst>
      <p:ext uri="{BB962C8B-B14F-4D97-AF65-F5344CB8AC3E}">
        <p14:creationId xmlns:p14="http://schemas.microsoft.com/office/powerpoint/2010/main" val="119608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1</a:t>
            </a:r>
          </a:p>
        </p:txBody>
      </p:sp>
      <p:sp>
        <p:nvSpPr>
          <p:cNvPr id="6" name="Rettangolo 5">
            <a:extLst>
              <a:ext uri="{FF2B5EF4-FFF2-40B4-BE49-F238E27FC236}">
                <a16:creationId xmlns="" xmlns:a16="http://schemas.microsoft.com/office/drawing/2014/main" id="{3EC3A5CE-E101-4504-A8EC-D3BF8D75AE5A}"/>
              </a:ext>
            </a:extLst>
          </p:cNvPr>
          <p:cNvSpPr/>
          <p:nvPr/>
        </p:nvSpPr>
        <p:spPr>
          <a:xfrm>
            <a:off x="2051720" y="2721114"/>
            <a:ext cx="5472608" cy="1323439"/>
          </a:xfrm>
          <a:prstGeom prst="rect">
            <a:avLst/>
          </a:prstGeom>
        </p:spPr>
        <p:txBody>
          <a:bodyPr wrap="square">
            <a:spAutoFit/>
          </a:bodyPr>
          <a:lstStyle/>
          <a:p>
            <a:pPr algn="ctr"/>
            <a:r>
              <a:rPr lang="it-IT" sz="4000" dirty="0">
                <a:solidFill>
                  <a:schemeClr val="tx2">
                    <a:lumMod val="60000"/>
                    <a:lumOff val="40000"/>
                  </a:schemeClr>
                </a:solidFill>
                <a:latin typeface="Arial" panose="020B0604020202020204" pitchFamily="34" charset="0"/>
                <a:cs typeface="Arial" panose="020B0604020202020204" pitchFamily="34" charset="0"/>
              </a:rPr>
              <a:t>Gli strumenti di analisi: il cruscotto informativo</a:t>
            </a:r>
          </a:p>
        </p:txBody>
      </p:sp>
    </p:spTree>
    <p:extLst>
      <p:ext uri="{BB962C8B-B14F-4D97-AF65-F5344CB8AC3E}">
        <p14:creationId xmlns:p14="http://schemas.microsoft.com/office/powerpoint/2010/main" val="113381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400110"/>
          </a:xfrm>
          <a:prstGeom prst="rect">
            <a:avLst/>
          </a:prstGeom>
          <a:noFill/>
        </p:spPr>
        <p:txBody>
          <a:bodyPr wrap="square" rtlCol="0">
            <a:spAutoFit/>
          </a:bodyPr>
          <a:lstStyle/>
          <a:p>
            <a:pPr algn="r"/>
            <a:r>
              <a:rPr lang="it-IT" sz="2000" b="1" kern="0" dirty="0">
                <a:solidFill>
                  <a:schemeClr val="tx2">
                    <a:lumMod val="60000"/>
                    <a:lumOff val="40000"/>
                  </a:schemeClr>
                </a:solidFill>
                <a:cs typeface="Arial"/>
              </a:rPr>
              <a:t>IL CRUSCOTTO INFORMATIVO </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4</a:t>
            </a:r>
          </a:p>
        </p:txBody>
      </p:sp>
      <p:sp>
        <p:nvSpPr>
          <p:cNvPr id="2" name="Rettangolo 1"/>
          <p:cNvSpPr/>
          <p:nvPr/>
        </p:nvSpPr>
        <p:spPr>
          <a:xfrm>
            <a:off x="395288" y="1677949"/>
            <a:ext cx="8281168" cy="4380686"/>
          </a:xfrm>
          <a:prstGeom prst="rect">
            <a:avLst/>
          </a:prstGeom>
        </p:spPr>
        <p:txBody>
          <a:bodyPr wrap="square">
            <a:spAutoFit/>
          </a:bodyPr>
          <a:lstStyle/>
          <a:p>
            <a:pPr marL="285750" indent="-285750" algn="just">
              <a:buFont typeface="Arial"/>
              <a:buChar char="•"/>
            </a:pPr>
            <a:r>
              <a:rPr lang="it-IT" dirty="0">
                <a:cs typeface="Arial" panose="020B0604020202020204" pitchFamily="34" charset="0"/>
              </a:rPr>
              <a:t>Il</a:t>
            </a:r>
            <a:r>
              <a:rPr lang="it-IT" b="1" dirty="0">
                <a:cs typeface="Arial" panose="020B0604020202020204" pitchFamily="34" charset="0"/>
              </a:rPr>
              <a:t> </a:t>
            </a:r>
            <a:r>
              <a:rPr lang="it-IT" b="1" dirty="0">
                <a:solidFill>
                  <a:schemeClr val="tx2">
                    <a:lumMod val="60000"/>
                    <a:lumOff val="40000"/>
                  </a:schemeClr>
                </a:solidFill>
                <a:cs typeface="Arial" panose="020B0604020202020204" pitchFamily="34" charset="0"/>
              </a:rPr>
              <a:t>Cruscotto informativo online</a:t>
            </a:r>
            <a:r>
              <a:rPr lang="it-IT" dirty="0">
                <a:cs typeface="Arial" panose="020B0604020202020204" pitchFamily="34" charset="0"/>
              </a:rPr>
              <a:t>, strumento di informazione statistica aggiornato in tempo reale sui fenomeni economici dei territori italiani. Contiene l’andamento in serie storica di numerosi indicatori correlati con gli Obiettivi della programmazione, con la possibilità di confronto tra territori.</a:t>
            </a:r>
          </a:p>
          <a:p>
            <a:pPr marL="285750" indent="-285750" algn="just">
              <a:buFont typeface="Arial"/>
              <a:buChar char="•"/>
            </a:pPr>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Quali sono le sue </a:t>
            </a:r>
            <a:r>
              <a:rPr lang="it-IT" dirty="0">
                <a:solidFill>
                  <a:schemeClr val="tx2">
                    <a:lumMod val="60000"/>
                    <a:lumOff val="40000"/>
                  </a:schemeClr>
                </a:solidFill>
                <a:cs typeface="Arial" panose="020B0604020202020204" pitchFamily="34" charset="0"/>
              </a:rPr>
              <a:t>peculiarità</a:t>
            </a:r>
            <a:r>
              <a:rPr lang="it-IT" dirty="0">
                <a:cs typeface="Arial" panose="020B0604020202020204" pitchFamily="34" charset="0"/>
              </a:rPr>
              <a:t>?</a:t>
            </a:r>
          </a:p>
          <a:p>
            <a:pPr marL="285750" indent="-285750" algn="just">
              <a:buFont typeface="Arial"/>
              <a:buChar char="•"/>
            </a:pPr>
            <a:endParaRPr lang="it-IT" dirty="0">
              <a:cs typeface="Arial" panose="020B0604020202020204" pitchFamily="34" charset="0"/>
            </a:endParaRPr>
          </a:p>
          <a:p>
            <a:pPr marL="285750" indent="-285750" algn="just">
              <a:spcBef>
                <a:spcPts val="200"/>
              </a:spcBef>
              <a:spcAft>
                <a:spcPts val="600"/>
              </a:spcAft>
              <a:buClr>
                <a:srgbClr val="009FE4"/>
              </a:buClr>
              <a:buSzPct val="100000"/>
              <a:buFont typeface="Wingdings" panose="05000000000000000000" pitchFamily="2" charset="2"/>
              <a:buChar char=""/>
            </a:pPr>
            <a:r>
              <a:rPr lang="it-IT" u="sng" dirty="0">
                <a:uFill>
                  <a:solidFill>
                    <a:srgbClr val="009FE4"/>
                  </a:solidFill>
                </a:uFill>
                <a:cs typeface="Arial" panose="020B0604020202020204" pitchFamily="34" charset="0"/>
              </a:rPr>
              <a:t>centralità della dimensione territoriale</a:t>
            </a:r>
            <a:r>
              <a:rPr lang="it-IT" dirty="0">
                <a:cs typeface="Arial" panose="020B0604020202020204" pitchFamily="34" charset="0"/>
              </a:rPr>
              <a:t>;</a:t>
            </a:r>
          </a:p>
          <a:p>
            <a:pPr marL="285750" indent="-285750" algn="just">
              <a:spcBef>
                <a:spcPts val="200"/>
              </a:spcBef>
              <a:spcAft>
                <a:spcPts val="600"/>
              </a:spcAft>
              <a:buClr>
                <a:srgbClr val="009FE4"/>
              </a:buClr>
              <a:buSzPct val="100000"/>
              <a:buFont typeface="Wingdings" panose="05000000000000000000" pitchFamily="2" charset="2"/>
              <a:buChar char=""/>
            </a:pPr>
            <a:r>
              <a:rPr lang="it-IT" dirty="0">
                <a:cs typeface="Arial" panose="020B0604020202020204" pitchFamily="34" charset="0"/>
              </a:rPr>
              <a:t>integrazione, sistematizzazione e valorizzazione di </a:t>
            </a:r>
            <a:r>
              <a:rPr lang="it-IT" u="sng" dirty="0">
                <a:uFill>
                  <a:solidFill>
                    <a:srgbClr val="009FE4"/>
                  </a:solidFill>
                </a:uFill>
                <a:cs typeface="Arial" panose="020B0604020202020204" pitchFamily="34" charset="0"/>
              </a:rPr>
              <a:t>diverse fonti statistiche</a:t>
            </a:r>
            <a:r>
              <a:rPr lang="it-IT" dirty="0">
                <a:cs typeface="Arial" panose="020B0604020202020204" pitchFamily="34" charset="0"/>
              </a:rPr>
              <a:t>, valorizzando </a:t>
            </a:r>
            <a:r>
              <a:rPr lang="it-IT" u="sng" dirty="0">
                <a:uFill>
                  <a:solidFill>
                    <a:srgbClr val="009FE4"/>
                  </a:solidFill>
                </a:uFill>
                <a:cs typeface="Arial" panose="020B0604020202020204" pitchFamily="34" charset="0"/>
              </a:rPr>
              <a:t>i dati delle Camere di commercio</a:t>
            </a:r>
            <a:r>
              <a:rPr lang="it-IT" dirty="0">
                <a:cs typeface="Arial" panose="020B0604020202020204" pitchFamily="34" charset="0"/>
              </a:rPr>
              <a:t>;</a:t>
            </a:r>
          </a:p>
          <a:p>
            <a:pPr marL="285750" indent="-285750" algn="just">
              <a:spcAft>
                <a:spcPts val="600"/>
              </a:spcAft>
              <a:buClr>
                <a:srgbClr val="009FE4"/>
              </a:buClr>
              <a:buSzPct val="100000"/>
              <a:buFont typeface="Wingdings" panose="05000000000000000000" pitchFamily="2" charset="2"/>
              <a:buChar char=""/>
            </a:pPr>
            <a:r>
              <a:rPr lang="it-IT" u="sng" dirty="0">
                <a:uFill>
                  <a:solidFill>
                    <a:srgbClr val="009FE4"/>
                  </a:solidFill>
                </a:uFill>
                <a:cs typeface="Arial" panose="020B0604020202020204" pitchFamily="34" charset="0"/>
              </a:rPr>
              <a:t>coerenza </a:t>
            </a:r>
            <a:r>
              <a:rPr lang="it-IT" dirty="0">
                <a:cs typeface="Arial" panose="020B0604020202020204" pitchFamily="34" charset="0"/>
              </a:rPr>
              <a:t>con i temi inerenti l’Accordo di Partenariato;</a:t>
            </a:r>
          </a:p>
          <a:p>
            <a:pPr marL="285750" indent="-285750" algn="just">
              <a:spcAft>
                <a:spcPts val="600"/>
              </a:spcAft>
              <a:buClr>
                <a:srgbClr val="009FE4"/>
              </a:buClr>
              <a:buSzPct val="100000"/>
              <a:buFont typeface="Wingdings" panose="05000000000000000000" pitchFamily="2" charset="2"/>
              <a:buChar char=""/>
            </a:pPr>
            <a:r>
              <a:rPr lang="it-IT" dirty="0">
                <a:cs typeface="Arial" panose="020B0604020202020204" pitchFamily="34" charset="0"/>
              </a:rPr>
              <a:t>adozione di </a:t>
            </a:r>
            <a:r>
              <a:rPr lang="it-IT" u="sng" dirty="0">
                <a:uFill>
                  <a:solidFill>
                    <a:srgbClr val="009FE4"/>
                  </a:solidFill>
                </a:uFill>
                <a:cs typeface="Arial" panose="020B0604020202020204" pitchFamily="34" charset="0"/>
              </a:rPr>
              <a:t>scale territoriali sovracomunali</a:t>
            </a:r>
            <a:r>
              <a:rPr lang="it-IT" dirty="0">
                <a:uFill>
                  <a:solidFill>
                    <a:srgbClr val="009FE4"/>
                  </a:solidFill>
                </a:uFill>
                <a:cs typeface="Arial" panose="020B0604020202020204" pitchFamily="34" charset="0"/>
              </a:rPr>
              <a:t> </a:t>
            </a:r>
            <a:r>
              <a:rPr lang="it-IT" dirty="0">
                <a:cs typeface="Arial" panose="020B0604020202020204" pitchFamily="34" charset="0"/>
              </a:rPr>
              <a:t>(aree interne e aree di crisi);</a:t>
            </a:r>
          </a:p>
          <a:p>
            <a:pPr marL="285750" indent="-285750" algn="just">
              <a:spcBef>
                <a:spcPts val="200"/>
              </a:spcBef>
              <a:spcAft>
                <a:spcPts val="200"/>
              </a:spcAft>
              <a:buClr>
                <a:srgbClr val="009FE4"/>
              </a:buClr>
              <a:buSzPct val="100000"/>
              <a:buFont typeface="Wingdings" panose="05000000000000000000" pitchFamily="2" charset="2"/>
              <a:buChar char=""/>
            </a:pPr>
            <a:r>
              <a:rPr lang="it-IT" u="sng" dirty="0">
                <a:uFill>
                  <a:solidFill>
                    <a:srgbClr val="009FE4"/>
                  </a:solidFill>
                </a:uFill>
                <a:cs typeface="Arial" panose="020B0604020202020204" pitchFamily="34" charset="0"/>
              </a:rPr>
              <a:t>modalità innovative di analisi e presentazione dei risultati</a:t>
            </a:r>
            <a:r>
              <a:rPr lang="it-IT" dirty="0">
                <a:cs typeface="Arial" panose="020B0604020202020204" pitchFamily="34" charset="0"/>
              </a:rPr>
              <a:t>.</a:t>
            </a:r>
          </a:p>
          <a:p>
            <a:pPr marL="285750" indent="-285750" algn="just">
              <a:buFont typeface="Arial"/>
              <a:buChar char="•"/>
            </a:pPr>
            <a:endParaRPr lang="it-IT" dirty="0">
              <a:cs typeface="Arial" panose="020B0604020202020204" pitchFamily="34" charset="0"/>
            </a:endParaRPr>
          </a:p>
        </p:txBody>
      </p:sp>
    </p:spTree>
    <p:extLst>
      <p:ext uri="{BB962C8B-B14F-4D97-AF65-F5344CB8AC3E}">
        <p14:creationId xmlns:p14="http://schemas.microsoft.com/office/powerpoint/2010/main" val="115497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kern="0" dirty="0">
                <a:solidFill>
                  <a:schemeClr val="tx2">
                    <a:lumMod val="60000"/>
                    <a:lumOff val="40000"/>
                  </a:schemeClr>
                </a:solidFill>
                <a:cs typeface="Arial"/>
              </a:rPr>
              <a:t>IL CRUSCOTTO INFORMATIVO </a:t>
            </a:r>
          </a:p>
          <a:p>
            <a:pPr algn="r"/>
            <a:r>
              <a:rPr lang="it-IT" sz="2000" i="1" kern="0" dirty="0">
                <a:solidFill>
                  <a:schemeClr val="tx2">
                    <a:lumMod val="60000"/>
                    <a:lumOff val="40000"/>
                  </a:schemeClr>
                </a:solidFill>
                <a:cs typeface="Arial"/>
              </a:rPr>
              <a:t>L’approccio metodologico</a:t>
            </a:r>
          </a:p>
        </p:txBody>
      </p:sp>
      <p:sp>
        <p:nvSpPr>
          <p:cNvPr id="2" name="CasellaDiTesto 1"/>
          <p:cNvSpPr txBox="1"/>
          <p:nvPr/>
        </p:nvSpPr>
        <p:spPr>
          <a:xfrm>
            <a:off x="395288" y="1196752"/>
            <a:ext cx="8137152" cy="1231106"/>
          </a:xfrm>
          <a:prstGeom prst="rect">
            <a:avLst/>
          </a:prstGeom>
          <a:noFill/>
        </p:spPr>
        <p:txBody>
          <a:bodyPr wrap="square" rtlCol="0">
            <a:spAutoFit/>
          </a:bodyPr>
          <a:lstStyle/>
          <a:p>
            <a:r>
              <a:rPr lang="it-IT" sz="2000" i="1" kern="0" dirty="0">
                <a:cs typeface="Arial"/>
              </a:rPr>
              <a:t>Il cruscotto: sezione </a:t>
            </a:r>
            <a:r>
              <a:rPr lang="it-IT" sz="2000" b="1" i="1" kern="0" dirty="0">
                <a:cs typeface="Arial"/>
              </a:rPr>
              <a:t>Analisi e monitoraggio</a:t>
            </a:r>
          </a:p>
          <a:p>
            <a:pPr algn="just"/>
            <a:endParaRPr lang="it-IT" dirty="0">
              <a:cs typeface="Arial" panose="020B0604020202020204" pitchFamily="34" charset="0"/>
            </a:endParaRPr>
          </a:p>
          <a:p>
            <a:pPr algn="just"/>
            <a:r>
              <a:rPr lang="it-IT" dirty="0">
                <a:cs typeface="Arial" panose="020B0604020202020204" pitchFamily="34" charset="0"/>
              </a:rPr>
              <a:t>Il sistema raccoglie al momento </a:t>
            </a:r>
            <a:r>
              <a:rPr lang="it-IT" b="1" dirty="0">
                <a:solidFill>
                  <a:schemeClr val="tx2">
                    <a:lumMod val="60000"/>
                    <a:lumOff val="40000"/>
                  </a:schemeClr>
                </a:solidFill>
                <a:cs typeface="Arial" panose="020B0604020202020204" pitchFamily="34" charset="0"/>
              </a:rPr>
              <a:t>oltre 100 indicatori comunali </a:t>
            </a:r>
            <a:r>
              <a:rPr lang="it-IT" dirty="0">
                <a:cs typeface="Arial" panose="020B0604020202020204" pitchFamily="34" charset="0"/>
              </a:rPr>
              <a:t>(in continuo ampliamento) in serie storica, integrando fonti diverse:</a:t>
            </a:r>
          </a:p>
        </p:txBody>
      </p:sp>
      <p:sp>
        <p:nvSpPr>
          <p:cNvPr id="11" name="Segnaposto numero diapositiva 10"/>
          <p:cNvSpPr>
            <a:spLocks noGrp="1"/>
          </p:cNvSpPr>
          <p:nvPr>
            <p:ph type="sldNum" sz="quarter" idx="12"/>
          </p:nvPr>
        </p:nvSpPr>
        <p:spPr/>
        <p:txBody>
          <a:bodyPr/>
          <a:lstStyle/>
          <a:p>
            <a:fld id="{6185BE02-0270-4800-9A95-6DAB3BFEAD34}" type="slidenum">
              <a:rPr lang="it-IT" smtClean="0"/>
              <a:pPr/>
              <a:t>14</a:t>
            </a:fld>
            <a:endParaRPr lang="it-IT"/>
          </a:p>
        </p:txBody>
      </p:sp>
      <p:cxnSp>
        <p:nvCxnSpPr>
          <p:cNvPr id="5" name="Connettore diritto 4">
            <a:extLst>
              <a:ext uri="{FF2B5EF4-FFF2-40B4-BE49-F238E27FC236}">
                <a16:creationId xmlns="" xmlns:a16="http://schemas.microsoft.com/office/drawing/2014/main" id="{69D90FFF-B44F-4EC7-BB5F-73E6E605C18C}"/>
              </a:ext>
            </a:extLst>
          </p:cNvPr>
          <p:cNvCxnSpPr>
            <a:cxnSpLocks/>
          </p:cNvCxnSpPr>
          <p:nvPr/>
        </p:nvCxnSpPr>
        <p:spPr>
          <a:xfrm flipV="1">
            <a:off x="4190371" y="3039344"/>
            <a:ext cx="1533257" cy="393306"/>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 xmlns:a16="http://schemas.microsoft.com/office/drawing/2014/main" id="{E59205E1-C7AE-4AEC-BE67-E859A6FD2D44}"/>
              </a:ext>
            </a:extLst>
          </p:cNvPr>
          <p:cNvCxnSpPr>
            <a:cxnSpLocks/>
          </p:cNvCxnSpPr>
          <p:nvPr/>
        </p:nvCxnSpPr>
        <p:spPr>
          <a:xfrm flipV="1">
            <a:off x="4190371" y="3272719"/>
            <a:ext cx="1628877" cy="175589"/>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 xmlns:a16="http://schemas.microsoft.com/office/drawing/2014/main" id="{F6A98C59-49FE-4CCF-AE5D-13F423C93F79}"/>
              </a:ext>
            </a:extLst>
          </p:cNvPr>
          <p:cNvCxnSpPr>
            <a:cxnSpLocks/>
          </p:cNvCxnSpPr>
          <p:nvPr/>
        </p:nvCxnSpPr>
        <p:spPr>
          <a:xfrm>
            <a:off x="4190371" y="3476835"/>
            <a:ext cx="1628877" cy="0"/>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 xmlns:a16="http://schemas.microsoft.com/office/drawing/2014/main" id="{BA5B9120-272B-459F-907B-490A932FADEF}"/>
              </a:ext>
            </a:extLst>
          </p:cNvPr>
          <p:cNvCxnSpPr>
            <a:cxnSpLocks/>
          </p:cNvCxnSpPr>
          <p:nvPr/>
        </p:nvCxnSpPr>
        <p:spPr>
          <a:xfrm>
            <a:off x="4188600" y="3486499"/>
            <a:ext cx="1630648" cy="190229"/>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 xmlns:a16="http://schemas.microsoft.com/office/drawing/2014/main" id="{76181A76-F6A4-49B2-A990-03F8FA8F029D}"/>
              </a:ext>
            </a:extLst>
          </p:cNvPr>
          <p:cNvCxnSpPr>
            <a:cxnSpLocks/>
          </p:cNvCxnSpPr>
          <p:nvPr/>
        </p:nvCxnSpPr>
        <p:spPr>
          <a:xfrm flipV="1">
            <a:off x="4192069" y="2830504"/>
            <a:ext cx="1483808" cy="584614"/>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pic>
        <p:nvPicPr>
          <p:cNvPr id="1030" name="Picture 6" descr="http://www.camcom.gov.it/images/logo.png">
            <a:extLst>
              <a:ext uri="{FF2B5EF4-FFF2-40B4-BE49-F238E27FC236}">
                <a16:creationId xmlns="" xmlns:a16="http://schemas.microsoft.com/office/drawing/2014/main" id="{992E687F-3423-480A-98D3-AA85427304D8}"/>
              </a:ext>
            </a:extLst>
          </p:cNvPr>
          <p:cNvPicPr>
            <a:picLocks noChangeAspect="1" noChangeArrowheads="1"/>
          </p:cNvPicPr>
          <p:nvPr/>
        </p:nvPicPr>
        <p:blipFill rotWithShape="1">
          <a:blip r:embed="rId4" cstate="print">
            <a:alphaModFix/>
            <a:biLevel thresh="75000"/>
            <a:extLst>
              <a:ext uri="{BEBA8EAE-BF5A-486C-A8C5-ECC9F3942E4B}">
                <a14:imgProps xmlns:a14="http://schemas.microsoft.com/office/drawing/2010/main">
                  <a14:imgLayer r:embed="rId5">
                    <a14:imgEffect>
                      <a14:sharpenSoften amount="50000"/>
                    </a14:imgEffect>
                    <a14:imgEffect>
                      <a14:brightnessContrast bright="-75000" contrast="-100000"/>
                    </a14:imgEffect>
                  </a14:imgLayer>
                </a14:imgProps>
              </a:ext>
              <a:ext uri="{28A0092B-C50C-407E-A947-70E740481C1C}">
                <a14:useLocalDpi xmlns:a14="http://schemas.microsoft.com/office/drawing/2010/main" val="0"/>
              </a:ext>
            </a:extLst>
          </a:blip>
          <a:srcRect l="25725"/>
          <a:stretch/>
        </p:blipFill>
        <p:spPr bwMode="auto">
          <a:xfrm>
            <a:off x="1580389" y="3227466"/>
            <a:ext cx="2464195" cy="621614"/>
          </a:xfrm>
          <a:prstGeom prst="rect">
            <a:avLst/>
          </a:prstGeom>
          <a:solidFill>
            <a:schemeClr val="bg1"/>
          </a:solidFill>
        </p:spPr>
      </p:pic>
      <p:sp>
        <p:nvSpPr>
          <p:cNvPr id="22" name="CasellaDiTesto 21">
            <a:extLst>
              <a:ext uri="{FF2B5EF4-FFF2-40B4-BE49-F238E27FC236}">
                <a16:creationId xmlns="" xmlns:a16="http://schemas.microsoft.com/office/drawing/2014/main" id="{9E3C16C1-02DD-4E10-85A0-CA9915A9B7D4}"/>
              </a:ext>
            </a:extLst>
          </p:cNvPr>
          <p:cNvSpPr txBox="1"/>
          <p:nvPr/>
        </p:nvSpPr>
        <p:spPr>
          <a:xfrm>
            <a:off x="5672775" y="2568894"/>
            <a:ext cx="1321196" cy="261610"/>
          </a:xfrm>
          <a:prstGeom prst="rect">
            <a:avLst/>
          </a:prstGeom>
          <a:noFill/>
        </p:spPr>
        <p:txBody>
          <a:bodyPr wrap="none" rtlCol="0">
            <a:spAutoFit/>
          </a:bodyPr>
          <a:lstStyle/>
          <a:p>
            <a:r>
              <a:rPr lang="it-IT" sz="1100" dirty="0">
                <a:solidFill>
                  <a:schemeClr val="tx1">
                    <a:lumMod val="75000"/>
                    <a:lumOff val="25000"/>
                  </a:schemeClr>
                </a:solidFill>
              </a:rPr>
              <a:t>Imprese per settore</a:t>
            </a:r>
          </a:p>
        </p:txBody>
      </p:sp>
      <p:pic>
        <p:nvPicPr>
          <p:cNvPr id="1032" name="Picture 8" descr="http://www.unioncamere.gov.it/images/logo_unioncamere.png">
            <a:extLst>
              <a:ext uri="{FF2B5EF4-FFF2-40B4-BE49-F238E27FC236}">
                <a16:creationId xmlns="" xmlns:a16="http://schemas.microsoft.com/office/drawing/2014/main" id="{13B5C87F-00A6-4F93-8284-0F11B2F894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056"/>
          <a:stretch/>
        </p:blipFill>
        <p:spPr bwMode="auto">
          <a:xfrm>
            <a:off x="660208" y="3171956"/>
            <a:ext cx="920428" cy="677124"/>
          </a:xfrm>
          <a:prstGeom prst="rect">
            <a:avLst/>
          </a:prstGeom>
          <a:noFill/>
          <a:extLst>
            <a:ext uri="{909E8E84-426E-40DD-AFC4-6F175D3DCCD1}">
              <a14:hiddenFill xmlns:a14="http://schemas.microsoft.com/office/drawing/2010/main">
                <a:solidFill>
                  <a:srgbClr val="FFFFFF"/>
                </a:solidFill>
              </a14:hiddenFill>
            </a:ext>
          </a:extLst>
        </p:spPr>
      </p:pic>
      <p:sp>
        <p:nvSpPr>
          <p:cNvPr id="27" name="CasellaDiTesto 26">
            <a:extLst>
              <a:ext uri="{FF2B5EF4-FFF2-40B4-BE49-F238E27FC236}">
                <a16:creationId xmlns="" xmlns:a16="http://schemas.microsoft.com/office/drawing/2014/main" id="{15DF35C3-777A-4302-BD8D-B07ED03CD131}"/>
              </a:ext>
            </a:extLst>
          </p:cNvPr>
          <p:cNvSpPr txBox="1"/>
          <p:nvPr/>
        </p:nvSpPr>
        <p:spPr>
          <a:xfrm>
            <a:off x="5723628" y="2875228"/>
            <a:ext cx="1576072" cy="261610"/>
          </a:xfrm>
          <a:prstGeom prst="rect">
            <a:avLst/>
          </a:prstGeom>
          <a:noFill/>
        </p:spPr>
        <p:txBody>
          <a:bodyPr wrap="none" rtlCol="0">
            <a:spAutoFit/>
          </a:bodyPr>
          <a:lstStyle/>
          <a:p>
            <a:r>
              <a:rPr lang="it-IT" sz="1100" dirty="0">
                <a:solidFill>
                  <a:schemeClr val="tx1">
                    <a:lumMod val="75000"/>
                    <a:lumOff val="25000"/>
                  </a:schemeClr>
                </a:solidFill>
              </a:rPr>
              <a:t>Imprese per dimensione</a:t>
            </a:r>
          </a:p>
        </p:txBody>
      </p:sp>
      <p:sp>
        <p:nvSpPr>
          <p:cNvPr id="28" name="CasellaDiTesto 27">
            <a:extLst>
              <a:ext uri="{FF2B5EF4-FFF2-40B4-BE49-F238E27FC236}">
                <a16:creationId xmlns="" xmlns:a16="http://schemas.microsoft.com/office/drawing/2014/main" id="{0FDE5AE6-ED87-4FA8-9093-3C8B1A4438E5}"/>
              </a:ext>
            </a:extLst>
          </p:cNvPr>
          <p:cNvSpPr txBox="1"/>
          <p:nvPr/>
        </p:nvSpPr>
        <p:spPr>
          <a:xfrm>
            <a:off x="5845914" y="3128406"/>
            <a:ext cx="1773242" cy="261610"/>
          </a:xfrm>
          <a:prstGeom prst="rect">
            <a:avLst/>
          </a:prstGeom>
          <a:noFill/>
        </p:spPr>
        <p:txBody>
          <a:bodyPr wrap="none" rtlCol="0">
            <a:spAutoFit/>
          </a:bodyPr>
          <a:lstStyle/>
          <a:p>
            <a:r>
              <a:rPr lang="it-IT" sz="1100" dirty="0">
                <a:solidFill>
                  <a:schemeClr val="tx1">
                    <a:lumMod val="75000"/>
                    <a:lumOff val="25000"/>
                  </a:schemeClr>
                </a:solidFill>
              </a:rPr>
              <a:t>Imprese per forma giuridica</a:t>
            </a:r>
          </a:p>
        </p:txBody>
      </p:sp>
      <p:sp>
        <p:nvSpPr>
          <p:cNvPr id="29" name="CasellaDiTesto 28">
            <a:extLst>
              <a:ext uri="{FF2B5EF4-FFF2-40B4-BE49-F238E27FC236}">
                <a16:creationId xmlns="" xmlns:a16="http://schemas.microsoft.com/office/drawing/2014/main" id="{C041255C-A33B-4B04-AD84-CE118733CE91}"/>
              </a:ext>
            </a:extLst>
          </p:cNvPr>
          <p:cNvSpPr txBox="1"/>
          <p:nvPr/>
        </p:nvSpPr>
        <p:spPr>
          <a:xfrm>
            <a:off x="5845914" y="3355694"/>
            <a:ext cx="1268296" cy="261610"/>
          </a:xfrm>
          <a:prstGeom prst="rect">
            <a:avLst/>
          </a:prstGeom>
          <a:noFill/>
        </p:spPr>
        <p:txBody>
          <a:bodyPr wrap="none" rtlCol="0">
            <a:spAutoFit/>
          </a:bodyPr>
          <a:lstStyle/>
          <a:p>
            <a:r>
              <a:rPr lang="it-IT" sz="1100" dirty="0">
                <a:solidFill>
                  <a:schemeClr val="tx1">
                    <a:lumMod val="75000"/>
                    <a:lumOff val="25000"/>
                  </a:schemeClr>
                </a:solidFill>
              </a:rPr>
              <a:t>Start up innovative</a:t>
            </a:r>
          </a:p>
        </p:txBody>
      </p:sp>
      <p:sp>
        <p:nvSpPr>
          <p:cNvPr id="30" name="CasellaDiTesto 29">
            <a:extLst>
              <a:ext uri="{FF2B5EF4-FFF2-40B4-BE49-F238E27FC236}">
                <a16:creationId xmlns="" xmlns:a16="http://schemas.microsoft.com/office/drawing/2014/main" id="{B1B34428-2F5F-4A5E-BEEA-42CF580B351D}"/>
              </a:ext>
            </a:extLst>
          </p:cNvPr>
          <p:cNvSpPr txBox="1"/>
          <p:nvPr/>
        </p:nvSpPr>
        <p:spPr>
          <a:xfrm>
            <a:off x="5821503" y="3572763"/>
            <a:ext cx="2117887" cy="261610"/>
          </a:xfrm>
          <a:prstGeom prst="rect">
            <a:avLst/>
          </a:prstGeom>
          <a:noFill/>
        </p:spPr>
        <p:txBody>
          <a:bodyPr wrap="none" rtlCol="0">
            <a:spAutoFit/>
          </a:bodyPr>
          <a:lstStyle/>
          <a:p>
            <a:r>
              <a:rPr lang="it-IT" sz="1100" dirty="0">
                <a:solidFill>
                  <a:schemeClr val="tx1">
                    <a:lumMod val="75000"/>
                    <a:lumOff val="25000"/>
                  </a:schemeClr>
                </a:solidFill>
              </a:rPr>
              <a:t>Imprese per forma di conduzione </a:t>
            </a:r>
          </a:p>
        </p:txBody>
      </p:sp>
      <p:pic>
        <p:nvPicPr>
          <p:cNvPr id="1041" name="Picture 12" descr="Risultati immagini per istat sistan logo">
            <a:extLst>
              <a:ext uri="{FF2B5EF4-FFF2-40B4-BE49-F238E27FC236}">
                <a16:creationId xmlns="" xmlns:a16="http://schemas.microsoft.com/office/drawing/2014/main" id="{3EBCCB93-461C-4167-BB01-145450631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286" y="4593689"/>
            <a:ext cx="1645106" cy="79208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ttore diritto 52">
            <a:extLst>
              <a:ext uri="{FF2B5EF4-FFF2-40B4-BE49-F238E27FC236}">
                <a16:creationId xmlns="" xmlns:a16="http://schemas.microsoft.com/office/drawing/2014/main" id="{F20BB075-2FFD-4497-90D3-E0B4D6337655}"/>
              </a:ext>
            </a:extLst>
          </p:cNvPr>
          <p:cNvCxnSpPr>
            <a:cxnSpLocks/>
            <a:endCxn id="61" idx="1"/>
          </p:cNvCxnSpPr>
          <p:nvPr/>
        </p:nvCxnSpPr>
        <p:spPr>
          <a:xfrm flipV="1">
            <a:off x="2448303" y="4731995"/>
            <a:ext cx="1673419" cy="213192"/>
          </a:xfrm>
          <a:prstGeom prst="line">
            <a:avLst/>
          </a:prstGeom>
          <a:ln>
            <a:solidFill>
              <a:srgbClr val="F48B32"/>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 xmlns:a16="http://schemas.microsoft.com/office/drawing/2014/main" id="{B1CD7FF1-5F1A-46B4-A34C-530C847D8E58}"/>
              </a:ext>
            </a:extLst>
          </p:cNvPr>
          <p:cNvCxnSpPr>
            <a:cxnSpLocks/>
            <a:endCxn id="62" idx="1"/>
          </p:cNvCxnSpPr>
          <p:nvPr/>
        </p:nvCxnSpPr>
        <p:spPr>
          <a:xfrm>
            <a:off x="2454474" y="4973066"/>
            <a:ext cx="1667248" cy="116119"/>
          </a:xfrm>
          <a:prstGeom prst="line">
            <a:avLst/>
          </a:prstGeom>
          <a:ln>
            <a:solidFill>
              <a:srgbClr val="F48B32"/>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 xmlns:a16="http://schemas.microsoft.com/office/drawing/2014/main" id="{10B2EFCB-00AD-422E-9638-14B8D9B68842}"/>
              </a:ext>
            </a:extLst>
          </p:cNvPr>
          <p:cNvCxnSpPr>
            <a:cxnSpLocks/>
          </p:cNvCxnSpPr>
          <p:nvPr/>
        </p:nvCxnSpPr>
        <p:spPr>
          <a:xfrm>
            <a:off x="2448303" y="5001668"/>
            <a:ext cx="1533257" cy="422162"/>
          </a:xfrm>
          <a:prstGeom prst="line">
            <a:avLst/>
          </a:prstGeom>
          <a:ln>
            <a:solidFill>
              <a:srgbClr val="F48B32"/>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 xmlns:a16="http://schemas.microsoft.com/office/drawing/2014/main" id="{E82D0317-C6DC-480A-AE4F-54D113E23D4A}"/>
              </a:ext>
            </a:extLst>
          </p:cNvPr>
          <p:cNvCxnSpPr>
            <a:cxnSpLocks/>
          </p:cNvCxnSpPr>
          <p:nvPr/>
        </p:nvCxnSpPr>
        <p:spPr>
          <a:xfrm flipV="1">
            <a:off x="2448303" y="4337176"/>
            <a:ext cx="1505902" cy="579484"/>
          </a:xfrm>
          <a:prstGeom prst="line">
            <a:avLst/>
          </a:prstGeom>
          <a:ln>
            <a:solidFill>
              <a:srgbClr val="F48B32"/>
            </a:solidFill>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 xmlns:a16="http://schemas.microsoft.com/office/drawing/2014/main" id="{B4A054FA-D294-4860-8F2F-8E544C74D379}"/>
              </a:ext>
            </a:extLst>
          </p:cNvPr>
          <p:cNvSpPr txBox="1"/>
          <p:nvPr/>
        </p:nvSpPr>
        <p:spPr>
          <a:xfrm>
            <a:off x="4121722" y="4516551"/>
            <a:ext cx="1357322" cy="430887"/>
          </a:xfrm>
          <a:prstGeom prst="rect">
            <a:avLst/>
          </a:prstGeom>
          <a:noFill/>
        </p:spPr>
        <p:txBody>
          <a:bodyPr wrap="square" rtlCol="0">
            <a:spAutoFit/>
          </a:bodyPr>
          <a:lstStyle/>
          <a:p>
            <a:r>
              <a:rPr lang="it-IT" sz="1100" dirty="0">
                <a:solidFill>
                  <a:schemeClr val="tx1">
                    <a:lumMod val="75000"/>
                    <a:lumOff val="25000"/>
                  </a:schemeClr>
                </a:solidFill>
              </a:rPr>
              <a:t>Offerta turistica (Istat)</a:t>
            </a:r>
          </a:p>
        </p:txBody>
      </p:sp>
      <p:sp>
        <p:nvSpPr>
          <p:cNvPr id="62" name="CasellaDiTesto 61">
            <a:extLst>
              <a:ext uri="{FF2B5EF4-FFF2-40B4-BE49-F238E27FC236}">
                <a16:creationId xmlns="" xmlns:a16="http://schemas.microsoft.com/office/drawing/2014/main" id="{4274F367-1B0C-4455-85A8-DC96D5409BD7}"/>
              </a:ext>
            </a:extLst>
          </p:cNvPr>
          <p:cNvSpPr txBox="1"/>
          <p:nvPr/>
        </p:nvSpPr>
        <p:spPr>
          <a:xfrm>
            <a:off x="4121722" y="4873741"/>
            <a:ext cx="1143008" cy="430887"/>
          </a:xfrm>
          <a:prstGeom prst="rect">
            <a:avLst/>
          </a:prstGeom>
          <a:noFill/>
        </p:spPr>
        <p:txBody>
          <a:bodyPr wrap="square" rtlCol="0">
            <a:spAutoFit/>
          </a:bodyPr>
          <a:lstStyle/>
          <a:p>
            <a:r>
              <a:rPr lang="it-IT" sz="1100" dirty="0">
                <a:solidFill>
                  <a:schemeClr val="tx1">
                    <a:lumMod val="75000"/>
                    <a:lumOff val="25000"/>
                  </a:schemeClr>
                </a:solidFill>
              </a:rPr>
              <a:t>Offerta creditizia (Banca d’Italia)</a:t>
            </a:r>
          </a:p>
        </p:txBody>
      </p:sp>
      <p:sp>
        <p:nvSpPr>
          <p:cNvPr id="34" name="CasellaDiTesto 33">
            <a:extLst>
              <a:ext uri="{FF2B5EF4-FFF2-40B4-BE49-F238E27FC236}">
                <a16:creationId xmlns="" xmlns:a16="http://schemas.microsoft.com/office/drawing/2014/main" id="{28F31D8E-390C-4140-9E06-B4F21EE83B4E}"/>
              </a:ext>
            </a:extLst>
          </p:cNvPr>
          <p:cNvSpPr txBox="1"/>
          <p:nvPr/>
        </p:nvSpPr>
        <p:spPr>
          <a:xfrm>
            <a:off x="3907408" y="4087923"/>
            <a:ext cx="1857388" cy="430887"/>
          </a:xfrm>
          <a:prstGeom prst="rect">
            <a:avLst/>
          </a:prstGeom>
          <a:noFill/>
        </p:spPr>
        <p:txBody>
          <a:bodyPr wrap="square" rtlCol="0">
            <a:spAutoFit/>
          </a:bodyPr>
          <a:lstStyle/>
          <a:p>
            <a:r>
              <a:rPr lang="it-IT" sz="1100" dirty="0">
                <a:solidFill>
                  <a:schemeClr val="tx1">
                    <a:lumMod val="75000"/>
                    <a:lumOff val="25000"/>
                  </a:schemeClr>
                </a:solidFill>
              </a:rPr>
              <a:t>Occupazione nelle imprese </a:t>
            </a:r>
          </a:p>
          <a:p>
            <a:r>
              <a:rPr lang="it-IT" sz="1100" dirty="0">
                <a:solidFill>
                  <a:schemeClr val="tx1">
                    <a:lumMod val="75000"/>
                    <a:lumOff val="25000"/>
                  </a:schemeClr>
                </a:solidFill>
              </a:rPr>
              <a:t>per livello tecnologico (Istat)</a:t>
            </a:r>
          </a:p>
        </p:txBody>
      </p:sp>
      <p:sp>
        <p:nvSpPr>
          <p:cNvPr id="35" name="CasellaDiTesto 34">
            <a:extLst>
              <a:ext uri="{FF2B5EF4-FFF2-40B4-BE49-F238E27FC236}">
                <a16:creationId xmlns="" xmlns:a16="http://schemas.microsoft.com/office/drawing/2014/main" id="{B1B34428-2F5F-4A5E-BEEA-42CF580B351D}"/>
              </a:ext>
            </a:extLst>
          </p:cNvPr>
          <p:cNvSpPr txBox="1"/>
          <p:nvPr/>
        </p:nvSpPr>
        <p:spPr>
          <a:xfrm>
            <a:off x="5836234" y="3802171"/>
            <a:ext cx="3103735" cy="261610"/>
          </a:xfrm>
          <a:prstGeom prst="rect">
            <a:avLst/>
          </a:prstGeom>
          <a:noFill/>
        </p:spPr>
        <p:txBody>
          <a:bodyPr wrap="none" rtlCol="0">
            <a:spAutoFit/>
          </a:bodyPr>
          <a:lstStyle/>
          <a:p>
            <a:r>
              <a:rPr lang="it-IT" sz="1100" dirty="0">
                <a:solidFill>
                  <a:schemeClr val="tx1">
                    <a:lumMod val="75000"/>
                    <a:lumOff val="25000"/>
                  </a:schemeClr>
                </a:solidFill>
              </a:rPr>
              <a:t>Imprese del sistema produttivo culturale e creativo</a:t>
            </a:r>
          </a:p>
        </p:txBody>
      </p:sp>
      <p:cxnSp>
        <p:nvCxnSpPr>
          <p:cNvPr id="36" name="Connettore diritto 12">
            <a:extLst>
              <a:ext uri="{FF2B5EF4-FFF2-40B4-BE49-F238E27FC236}">
                <a16:creationId xmlns="" xmlns:a16="http://schemas.microsoft.com/office/drawing/2014/main" id="{BA5B9120-272B-459F-907B-490A932FADEF}"/>
              </a:ext>
            </a:extLst>
          </p:cNvPr>
          <p:cNvCxnSpPr>
            <a:cxnSpLocks/>
            <a:endCxn id="35" idx="1"/>
          </p:cNvCxnSpPr>
          <p:nvPr/>
        </p:nvCxnSpPr>
        <p:spPr>
          <a:xfrm>
            <a:off x="4193160" y="3516419"/>
            <a:ext cx="1643074" cy="416557"/>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 xmlns:a16="http://schemas.microsoft.com/office/drawing/2014/main" id="{B1B34428-2F5F-4A5E-BEEA-42CF580B351D}"/>
              </a:ext>
            </a:extLst>
          </p:cNvPr>
          <p:cNvSpPr txBox="1"/>
          <p:nvPr/>
        </p:nvSpPr>
        <p:spPr>
          <a:xfrm>
            <a:off x="5979110" y="4087923"/>
            <a:ext cx="2029723" cy="261610"/>
          </a:xfrm>
          <a:prstGeom prst="rect">
            <a:avLst/>
          </a:prstGeom>
          <a:noFill/>
        </p:spPr>
        <p:txBody>
          <a:bodyPr wrap="none" rtlCol="0">
            <a:spAutoFit/>
          </a:bodyPr>
          <a:lstStyle/>
          <a:p>
            <a:r>
              <a:rPr lang="it-IT" sz="1100" dirty="0">
                <a:solidFill>
                  <a:schemeClr val="tx1">
                    <a:lumMod val="75000"/>
                    <a:lumOff val="25000"/>
                  </a:schemeClr>
                </a:solidFill>
              </a:rPr>
              <a:t>Imprese dell’economia del mare</a:t>
            </a:r>
          </a:p>
        </p:txBody>
      </p:sp>
      <p:cxnSp>
        <p:nvCxnSpPr>
          <p:cNvPr id="39" name="Connettore diritto 12">
            <a:extLst>
              <a:ext uri="{FF2B5EF4-FFF2-40B4-BE49-F238E27FC236}">
                <a16:creationId xmlns="" xmlns:a16="http://schemas.microsoft.com/office/drawing/2014/main" id="{BA5B9120-272B-459F-907B-490A932FADEF}"/>
              </a:ext>
            </a:extLst>
          </p:cNvPr>
          <p:cNvCxnSpPr>
            <a:cxnSpLocks/>
            <a:endCxn id="38" idx="1"/>
          </p:cNvCxnSpPr>
          <p:nvPr/>
        </p:nvCxnSpPr>
        <p:spPr>
          <a:xfrm>
            <a:off x="4193160" y="3516419"/>
            <a:ext cx="1785950" cy="702309"/>
          </a:xfrm>
          <a:prstGeom prst="line">
            <a:avLst/>
          </a:prstGeom>
          <a:ln>
            <a:solidFill>
              <a:srgbClr val="00A1E6"/>
            </a:solidFill>
          </a:ln>
        </p:spPr>
        <p:style>
          <a:lnRef idx="1">
            <a:schemeClr val="accent1"/>
          </a:lnRef>
          <a:fillRef idx="0">
            <a:schemeClr val="accent1"/>
          </a:fillRef>
          <a:effectRef idx="0">
            <a:schemeClr val="accent1"/>
          </a:effectRef>
          <a:fontRef idx="minor">
            <a:schemeClr val="tx1"/>
          </a:fontRef>
        </p:style>
      </p:cxnSp>
      <p:sp>
        <p:nvSpPr>
          <p:cNvPr id="43" name="CasellaDiTesto 42">
            <a:extLst>
              <a:ext uri="{FF2B5EF4-FFF2-40B4-BE49-F238E27FC236}">
                <a16:creationId xmlns="" xmlns:a16="http://schemas.microsoft.com/office/drawing/2014/main" id="{4274F367-1B0C-4455-85A8-DC96D5409BD7}"/>
              </a:ext>
            </a:extLst>
          </p:cNvPr>
          <p:cNvSpPr txBox="1"/>
          <p:nvPr/>
        </p:nvSpPr>
        <p:spPr>
          <a:xfrm>
            <a:off x="4050284" y="5302369"/>
            <a:ext cx="1571636" cy="430887"/>
          </a:xfrm>
          <a:prstGeom prst="rect">
            <a:avLst/>
          </a:prstGeom>
          <a:noFill/>
        </p:spPr>
        <p:txBody>
          <a:bodyPr wrap="square" rtlCol="0">
            <a:spAutoFit/>
          </a:bodyPr>
          <a:lstStyle/>
          <a:p>
            <a:r>
              <a:rPr lang="it-IT" sz="1100" dirty="0">
                <a:solidFill>
                  <a:schemeClr val="tx1">
                    <a:lumMod val="75000"/>
                    <a:lumOff val="25000"/>
                  </a:schemeClr>
                </a:solidFill>
              </a:rPr>
              <a:t>Imprese esportatici (Istat)</a:t>
            </a:r>
          </a:p>
        </p:txBody>
      </p:sp>
    </p:spTree>
    <p:extLst>
      <p:ext uri="{BB962C8B-B14F-4D97-AF65-F5344CB8AC3E}">
        <p14:creationId xmlns:p14="http://schemas.microsoft.com/office/powerpoint/2010/main" val="345372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kern="0" dirty="0">
                <a:solidFill>
                  <a:schemeClr val="tx2">
                    <a:lumMod val="60000"/>
                    <a:lumOff val="40000"/>
                  </a:schemeClr>
                </a:solidFill>
                <a:cs typeface="Arial"/>
              </a:rPr>
              <a:t>IL CRUSCOTTO INFORMATIVO </a:t>
            </a:r>
          </a:p>
          <a:p>
            <a:pPr algn="r"/>
            <a:r>
              <a:rPr lang="it-IT" sz="2000" i="1" kern="0" dirty="0">
                <a:solidFill>
                  <a:schemeClr val="tx2">
                    <a:lumMod val="60000"/>
                    <a:lumOff val="40000"/>
                  </a:schemeClr>
                </a:solidFill>
                <a:cs typeface="Arial"/>
              </a:rPr>
              <a:t>L’approccio metodologico</a:t>
            </a:r>
          </a:p>
        </p:txBody>
      </p:sp>
      <p:sp>
        <p:nvSpPr>
          <p:cNvPr id="2" name="CasellaDiTesto 1"/>
          <p:cNvSpPr txBox="1"/>
          <p:nvPr/>
        </p:nvSpPr>
        <p:spPr>
          <a:xfrm>
            <a:off x="395288" y="1232138"/>
            <a:ext cx="8353176" cy="5109091"/>
          </a:xfrm>
          <a:prstGeom prst="rect">
            <a:avLst/>
          </a:prstGeom>
          <a:noFill/>
        </p:spPr>
        <p:txBody>
          <a:bodyPr wrap="square" rtlCol="0">
            <a:spAutoFit/>
          </a:bodyPr>
          <a:lstStyle/>
          <a:p>
            <a:r>
              <a:rPr lang="it-IT" sz="2000" i="1" kern="0" dirty="0">
                <a:cs typeface="Arial"/>
              </a:rPr>
              <a:t>Il cruscotto: sezione </a:t>
            </a:r>
            <a:r>
              <a:rPr lang="it-IT" sz="2000" b="1" i="1" kern="0" dirty="0">
                <a:cs typeface="Arial"/>
              </a:rPr>
              <a:t>Territorio in cifre</a:t>
            </a:r>
          </a:p>
          <a:p>
            <a:pPr algn="just"/>
            <a:endParaRPr lang="it-IT" dirty="0">
              <a:cs typeface="Arial" panose="020B0604020202020204" pitchFamily="34" charset="0"/>
            </a:endParaRPr>
          </a:p>
          <a:p>
            <a:pPr algn="just"/>
            <a:r>
              <a:rPr lang="it-IT" dirty="0">
                <a:cs typeface="Arial" panose="020B0604020202020204" pitchFamily="34" charset="0"/>
              </a:rPr>
              <a:t>E’ un sistema che mette a disposizione </a:t>
            </a:r>
            <a:r>
              <a:rPr lang="it-IT" dirty="0">
                <a:solidFill>
                  <a:schemeClr val="tx2">
                    <a:lumMod val="60000"/>
                    <a:lumOff val="40000"/>
                  </a:schemeClr>
                </a:solidFill>
                <a:cs typeface="Arial" panose="020B0604020202020204" pitchFamily="34" charset="0"/>
              </a:rPr>
              <a:t>per tutti i comuni italiani </a:t>
            </a:r>
            <a:r>
              <a:rPr lang="it-IT" dirty="0">
                <a:cs typeface="Arial" panose="020B0604020202020204" pitchFamily="34" charset="0"/>
              </a:rPr>
              <a:t>una serie di variabili e  indicatori non necessariamente connessi ai temi dell’Accordo di Partenariato, che offrono una visione in serie storica su temi come infrastrutture, ambiente, telecomunicazioni, integrando fonti diverse. </a:t>
            </a:r>
          </a:p>
          <a:p>
            <a:pPr algn="just"/>
            <a:r>
              <a:rPr lang="it-IT" dirty="0">
                <a:cs typeface="Arial" panose="020B0604020202020204" pitchFamily="34" charset="0"/>
              </a:rPr>
              <a:t>In questa sezione ogni comune viene confrontato con i livelli amministrativi di ordine superiore che lo contengono. </a:t>
            </a:r>
          </a:p>
          <a:p>
            <a:pPr algn="just"/>
            <a:endParaRPr lang="it-IT" dirty="0">
              <a:cs typeface="Arial" panose="020B0604020202020204" pitchFamily="34" charset="0"/>
            </a:endParaRPr>
          </a:p>
          <a:p>
            <a:pPr algn="just"/>
            <a:r>
              <a:rPr lang="it-IT" dirty="0">
                <a:cs typeface="Arial" panose="020B0604020202020204" pitchFamily="34" charset="0"/>
              </a:rPr>
              <a:t>Le fonti del </a:t>
            </a:r>
            <a:r>
              <a:rPr lang="it-IT" i="1" dirty="0">
                <a:cs typeface="Arial" panose="020B0604020202020204" pitchFamily="34" charset="0"/>
              </a:rPr>
              <a:t>territorio in cifre</a:t>
            </a:r>
            <a:r>
              <a:rPr lang="it-IT" dirty="0">
                <a:cs typeface="Arial" panose="020B0604020202020204" pitchFamily="34" charset="0"/>
              </a:rPr>
              <a:t>:</a:t>
            </a:r>
          </a:p>
          <a:p>
            <a:pPr marL="285750" indent="-285750" algn="just">
              <a:buFont typeface="Arial" panose="020B0604020202020204" pitchFamily="34" charset="0"/>
              <a:buChar char="•"/>
            </a:pPr>
            <a:r>
              <a:rPr lang="it-IT" sz="1600" dirty="0">
                <a:solidFill>
                  <a:schemeClr val="tx1">
                    <a:lumMod val="75000"/>
                    <a:lumOff val="25000"/>
                  </a:schemeClr>
                </a:solidFill>
              </a:rPr>
              <a:t>Popolazione e sue caratteristiche (Istat)</a:t>
            </a:r>
          </a:p>
          <a:p>
            <a:pPr marL="285750" indent="-285750" algn="just">
              <a:buFont typeface="Arial" panose="020B0604020202020204" pitchFamily="34" charset="0"/>
              <a:buChar char="•"/>
            </a:pPr>
            <a:r>
              <a:rPr lang="it-IT" sz="1600" dirty="0">
                <a:solidFill>
                  <a:schemeClr val="tx1">
                    <a:lumMod val="75000"/>
                    <a:lumOff val="25000"/>
                  </a:schemeClr>
                </a:solidFill>
              </a:rPr>
              <a:t>Database dei progetti finanziati nei vari cicli di programmazione (Open Coesione)</a:t>
            </a:r>
          </a:p>
          <a:p>
            <a:pPr marL="285750" indent="-285750" algn="just">
              <a:buFont typeface="Arial" panose="020B0604020202020204" pitchFamily="34" charset="0"/>
              <a:buChar char="•"/>
            </a:pPr>
            <a:r>
              <a:rPr lang="it-IT" sz="1600" dirty="0">
                <a:solidFill>
                  <a:schemeClr val="tx1">
                    <a:lumMod val="75000"/>
                    <a:lumOff val="25000"/>
                  </a:schemeClr>
                </a:solidFill>
              </a:rPr>
              <a:t>Strutture sanitarie e dotazione di farmacie (Ministero della Salute)</a:t>
            </a:r>
          </a:p>
          <a:p>
            <a:pPr marL="285750" indent="-285750" algn="just">
              <a:buFont typeface="Arial" panose="020B0604020202020204" pitchFamily="34" charset="0"/>
              <a:buChar char="•"/>
            </a:pPr>
            <a:r>
              <a:rPr lang="it-IT" sz="1600" dirty="0">
                <a:solidFill>
                  <a:schemeClr val="tx1">
                    <a:lumMod val="75000"/>
                    <a:lumOff val="25000"/>
                  </a:schemeClr>
                </a:solidFill>
              </a:rPr>
              <a:t>Spesa dei comuni (</a:t>
            </a:r>
            <a:r>
              <a:rPr lang="it-IT" sz="1600" dirty="0" err="1">
                <a:solidFill>
                  <a:schemeClr val="tx1">
                    <a:lumMod val="75000"/>
                    <a:lumOff val="25000"/>
                  </a:schemeClr>
                </a:solidFill>
              </a:rPr>
              <a:t>Siope</a:t>
            </a:r>
            <a:r>
              <a:rPr lang="it-IT" sz="1600" dirty="0">
                <a:solidFill>
                  <a:schemeClr val="tx1">
                    <a:lumMod val="75000"/>
                    <a:lumOff val="25000"/>
                  </a:schemeClr>
                </a:solidFill>
              </a:rPr>
              <a:t>)</a:t>
            </a:r>
          </a:p>
          <a:p>
            <a:pPr marL="285750" indent="-285750" algn="just">
              <a:buFont typeface="Arial" panose="020B0604020202020204" pitchFamily="34" charset="0"/>
              <a:buChar char="•"/>
            </a:pPr>
            <a:r>
              <a:rPr lang="it-IT" sz="1600" dirty="0">
                <a:solidFill>
                  <a:schemeClr val="tx1">
                    <a:lumMod val="75000"/>
                    <a:lumOff val="25000"/>
                  </a:schemeClr>
                </a:solidFill>
              </a:rPr>
              <a:t>Parco veicolare circolante (ACI)</a:t>
            </a:r>
          </a:p>
          <a:p>
            <a:pPr marL="285750" indent="-285750" algn="just">
              <a:buFont typeface="Arial" panose="020B0604020202020204" pitchFamily="34" charset="0"/>
              <a:buChar char="•"/>
            </a:pPr>
            <a:r>
              <a:rPr lang="it-IT" sz="1600" dirty="0">
                <a:solidFill>
                  <a:schemeClr val="tx1">
                    <a:lumMod val="75000"/>
                    <a:lumOff val="25000"/>
                  </a:schemeClr>
                </a:solidFill>
              </a:rPr>
              <a:t>Offerta scolastica (MIUR) E culturale (MIBAC)</a:t>
            </a:r>
          </a:p>
          <a:p>
            <a:pPr marL="285750" indent="-285750" algn="just">
              <a:buFont typeface="Arial" panose="020B0604020202020204" pitchFamily="34" charset="0"/>
              <a:buChar char="•"/>
            </a:pPr>
            <a:r>
              <a:rPr lang="it-IT" sz="1600" dirty="0">
                <a:solidFill>
                  <a:schemeClr val="tx1">
                    <a:lumMod val="75000"/>
                    <a:lumOff val="25000"/>
                  </a:schemeClr>
                </a:solidFill>
              </a:rPr>
              <a:t>Diffusione della banda larga (</a:t>
            </a:r>
            <a:r>
              <a:rPr lang="it-IT" sz="1600" dirty="0" err="1">
                <a:solidFill>
                  <a:schemeClr val="tx1">
                    <a:lumMod val="75000"/>
                    <a:lumOff val="25000"/>
                  </a:schemeClr>
                </a:solidFill>
              </a:rPr>
              <a:t>Infratel</a:t>
            </a:r>
            <a:r>
              <a:rPr lang="it-IT" sz="1600" dirty="0">
                <a:solidFill>
                  <a:schemeClr val="tx1">
                    <a:lumMod val="75000"/>
                    <a:lumOff val="25000"/>
                  </a:schemeClr>
                </a:solidFill>
              </a:rPr>
              <a:t> Italia)</a:t>
            </a:r>
          </a:p>
          <a:p>
            <a:pPr marL="285750" indent="-285750" algn="just">
              <a:buFont typeface="Arial" panose="020B0604020202020204" pitchFamily="34" charset="0"/>
              <a:buChar char="•"/>
            </a:pPr>
            <a:r>
              <a:rPr lang="it-IT" sz="1600" dirty="0">
                <a:solidFill>
                  <a:schemeClr val="tx1">
                    <a:lumMod val="75000"/>
                    <a:lumOff val="25000"/>
                  </a:schemeClr>
                </a:solidFill>
              </a:rPr>
              <a:t>Rifiuti urbani (Ispra)</a:t>
            </a:r>
          </a:p>
          <a:p>
            <a:pPr marL="285750" indent="-285750" algn="just">
              <a:buFont typeface="Arial" panose="020B0604020202020204" pitchFamily="34" charset="0"/>
              <a:buChar char="•"/>
            </a:pPr>
            <a:r>
              <a:rPr lang="it-IT" sz="1600" dirty="0">
                <a:solidFill>
                  <a:schemeClr val="tx1">
                    <a:lumMod val="75000"/>
                    <a:lumOff val="25000"/>
                  </a:schemeClr>
                </a:solidFill>
              </a:rPr>
              <a:t>Statistiche fiscali (Dipartimento delle Finanze)</a:t>
            </a:r>
          </a:p>
        </p:txBody>
      </p:sp>
      <p:sp>
        <p:nvSpPr>
          <p:cNvPr id="11" name="Segnaposto numero diapositiva 10"/>
          <p:cNvSpPr>
            <a:spLocks noGrp="1"/>
          </p:cNvSpPr>
          <p:nvPr>
            <p:ph type="sldNum" sz="quarter" idx="12"/>
          </p:nvPr>
        </p:nvSpPr>
        <p:spPr/>
        <p:txBody>
          <a:bodyPr/>
          <a:lstStyle/>
          <a:p>
            <a:fld id="{6185BE02-0270-4800-9A95-6DAB3BFEAD34}" type="slidenum">
              <a:rPr lang="it-IT" smtClean="0"/>
              <a:pPr/>
              <a:t>15</a:t>
            </a:fld>
            <a:endParaRPr lang="it-IT"/>
          </a:p>
        </p:txBody>
      </p:sp>
    </p:spTree>
    <p:extLst>
      <p:ext uri="{BB962C8B-B14F-4D97-AF65-F5344CB8AC3E}">
        <p14:creationId xmlns:p14="http://schemas.microsoft.com/office/powerpoint/2010/main" val="345372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kern="0" dirty="0">
                <a:solidFill>
                  <a:schemeClr val="tx2">
                    <a:lumMod val="60000"/>
                    <a:lumOff val="40000"/>
                  </a:schemeClr>
                </a:solidFill>
                <a:cs typeface="Arial"/>
              </a:rPr>
              <a:t>IL CRUSCOTTO INFORMATIVO </a:t>
            </a:r>
          </a:p>
          <a:p>
            <a:pPr algn="r"/>
            <a:r>
              <a:rPr lang="it-IT" sz="2000" i="1" kern="0" dirty="0">
                <a:solidFill>
                  <a:schemeClr val="tx2">
                    <a:lumMod val="60000"/>
                    <a:lumOff val="40000"/>
                  </a:schemeClr>
                </a:solidFill>
                <a:cs typeface="Arial"/>
              </a:rPr>
              <a:t>La consultazione</a:t>
            </a:r>
          </a:p>
        </p:txBody>
      </p:sp>
      <p:sp>
        <p:nvSpPr>
          <p:cNvPr id="11" name="Segnaposto numero diapositiva 10"/>
          <p:cNvSpPr>
            <a:spLocks noGrp="1"/>
          </p:cNvSpPr>
          <p:nvPr>
            <p:ph type="sldNum" sz="quarter" idx="12"/>
          </p:nvPr>
        </p:nvSpPr>
        <p:spPr/>
        <p:txBody>
          <a:bodyPr/>
          <a:lstStyle/>
          <a:p>
            <a:fld id="{6185BE02-0270-4800-9A95-6DAB3BFEAD34}" type="slidenum">
              <a:rPr lang="it-IT" smtClean="0"/>
              <a:pPr/>
              <a:t>16</a:t>
            </a:fld>
            <a:endParaRPr lang="it-IT"/>
          </a:p>
        </p:txBody>
      </p:sp>
      <p:pic>
        <p:nvPicPr>
          <p:cNvPr id="5" name="Immagine 4">
            <a:extLst>
              <a:ext uri="{FF2B5EF4-FFF2-40B4-BE49-F238E27FC236}">
                <a16:creationId xmlns="" xmlns:a16="http://schemas.microsoft.com/office/drawing/2014/main" id="{489D4312-2190-4BA4-8E29-885F2378F5DB}"/>
              </a:ext>
            </a:extLst>
          </p:cNvPr>
          <p:cNvPicPr>
            <a:picLocks noChangeAspect="1"/>
          </p:cNvPicPr>
          <p:nvPr/>
        </p:nvPicPr>
        <p:blipFill rotWithShape="1">
          <a:blip r:embed="rId4"/>
          <a:srcRect t="3851" r="776" b="7996"/>
          <a:stretch/>
        </p:blipFill>
        <p:spPr>
          <a:xfrm>
            <a:off x="179512" y="1340768"/>
            <a:ext cx="8789475" cy="4392488"/>
          </a:xfrm>
          <a:prstGeom prst="rect">
            <a:avLst/>
          </a:prstGeom>
        </p:spPr>
      </p:pic>
    </p:spTree>
    <p:extLst>
      <p:ext uri="{BB962C8B-B14F-4D97-AF65-F5344CB8AC3E}">
        <p14:creationId xmlns:p14="http://schemas.microsoft.com/office/powerpoint/2010/main" val="1318587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1000" y="3164775"/>
            <a:ext cx="7863407" cy="2062103"/>
          </a:xfrm>
          <a:prstGeom prst="rect">
            <a:avLst/>
          </a:prstGeom>
          <a:noFill/>
        </p:spPr>
        <p:txBody>
          <a:bodyPr wrap="square" rtlCol="0">
            <a:spAutoFit/>
          </a:bodyPr>
          <a:lstStyle/>
          <a:p>
            <a:r>
              <a:rPr lang="it-IT" sz="2400" dirty="0">
                <a:solidFill>
                  <a:schemeClr val="tx2">
                    <a:lumMod val="60000"/>
                    <a:lumOff val="40000"/>
                  </a:schemeClr>
                </a:solidFill>
                <a:cs typeface="Arial" panose="020B0604020202020204" pitchFamily="34" charset="0"/>
              </a:rPr>
              <a:t>Per ulteriori informazioni</a:t>
            </a:r>
          </a:p>
          <a:p>
            <a:endParaRPr lang="it-IT" sz="2400" dirty="0">
              <a:solidFill>
                <a:schemeClr val="tx2">
                  <a:lumMod val="60000"/>
                  <a:lumOff val="40000"/>
                </a:schemeClr>
              </a:solidFill>
              <a:cs typeface="Arial" panose="020B0604020202020204" pitchFamily="34" charset="0"/>
            </a:endParaRPr>
          </a:p>
          <a:p>
            <a:r>
              <a:rPr lang="it-IT" sz="1600" dirty="0">
                <a:solidFill>
                  <a:schemeClr val="tx2">
                    <a:lumMod val="60000"/>
                    <a:lumOff val="40000"/>
                  </a:schemeClr>
                </a:solidFill>
                <a:cs typeface="Arial" panose="020B0604020202020204" pitchFamily="34" charset="0"/>
                <a:hlinkClick r:id="rId2"/>
              </a:rPr>
              <a:t>http://www.unioncamere.gov.it/www.unioncamere.gov.it/P42A0C3673S145/sisprint.htm</a:t>
            </a:r>
            <a:endParaRPr lang="it-IT" sz="1600" dirty="0">
              <a:solidFill>
                <a:schemeClr val="tx2">
                  <a:lumMod val="60000"/>
                  <a:lumOff val="40000"/>
                </a:schemeClr>
              </a:solidFill>
              <a:cs typeface="Arial" panose="020B0604020202020204" pitchFamily="34" charset="0"/>
            </a:endParaRPr>
          </a:p>
          <a:p>
            <a:endParaRPr lang="it-IT" sz="1600" dirty="0">
              <a:solidFill>
                <a:schemeClr val="tx2">
                  <a:lumMod val="60000"/>
                  <a:lumOff val="40000"/>
                </a:schemeClr>
              </a:solidFill>
              <a:cs typeface="Arial" panose="020B0604020202020204" pitchFamily="34" charset="0"/>
            </a:endParaRPr>
          </a:p>
          <a:p>
            <a:r>
              <a:rPr lang="it-IT" sz="1600" dirty="0">
                <a:solidFill>
                  <a:schemeClr val="tx2">
                    <a:lumMod val="60000"/>
                    <a:lumOff val="40000"/>
                  </a:schemeClr>
                </a:solidFill>
                <a:cs typeface="Arial" panose="020B0604020202020204" pitchFamily="34" charset="0"/>
                <a:hlinkClick r:id="rId3"/>
              </a:rPr>
              <a:t>http://www.pongovernance1420.gov.it/it/progetto/sisprint/</a:t>
            </a:r>
            <a:endParaRPr lang="it-IT" sz="1600" dirty="0">
              <a:solidFill>
                <a:schemeClr val="tx2">
                  <a:lumMod val="60000"/>
                  <a:lumOff val="40000"/>
                </a:schemeClr>
              </a:solidFill>
              <a:cs typeface="Arial" panose="020B0604020202020204" pitchFamily="34" charset="0"/>
            </a:endParaRPr>
          </a:p>
          <a:p>
            <a:endParaRPr lang="it-IT" sz="1600" dirty="0">
              <a:solidFill>
                <a:schemeClr val="tx2">
                  <a:lumMod val="60000"/>
                  <a:lumOff val="40000"/>
                </a:schemeClr>
              </a:solidFill>
              <a:cs typeface="Arial" panose="020B0604020202020204" pitchFamily="34" charset="0"/>
            </a:endParaRPr>
          </a:p>
          <a:p>
            <a:endParaRPr lang="it-IT" sz="1600" dirty="0">
              <a:solidFill>
                <a:schemeClr val="tx2">
                  <a:lumMod val="60000"/>
                  <a:lumOff val="40000"/>
                </a:schemeClr>
              </a:solidFill>
            </a:endParaRPr>
          </a:p>
        </p:txBody>
      </p:sp>
      <p:sp>
        <p:nvSpPr>
          <p:cNvPr id="10" name="CasellaDiTesto 9"/>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7</a:t>
            </a:r>
          </a:p>
        </p:txBody>
      </p:sp>
      <p:cxnSp>
        <p:nvCxnSpPr>
          <p:cNvPr id="11" name="Connettore 1 10"/>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2" descr="C:\Users\tina.cherubino\Desktop\SISPRINT\marchio Sisprint\marchio Sisprint 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57200"/>
            <a:ext cx="344860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592" y="6093296"/>
            <a:ext cx="7340526" cy="655200"/>
          </a:xfrm>
          <a:prstGeom prst="rect">
            <a:avLst/>
          </a:prstGeom>
          <a:noFill/>
          <a:ln>
            <a:noFill/>
          </a:ln>
        </p:spPr>
      </p:pic>
    </p:spTree>
    <p:extLst>
      <p:ext uri="{BB962C8B-B14F-4D97-AF65-F5344CB8AC3E}">
        <p14:creationId xmlns:p14="http://schemas.microsoft.com/office/powerpoint/2010/main" val="296810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1</a:t>
            </a:r>
          </a:p>
        </p:txBody>
      </p:sp>
      <p:sp>
        <p:nvSpPr>
          <p:cNvPr id="6" name="Rettangolo 5">
            <a:extLst>
              <a:ext uri="{FF2B5EF4-FFF2-40B4-BE49-F238E27FC236}">
                <a16:creationId xmlns="" xmlns:a16="http://schemas.microsoft.com/office/drawing/2014/main" id="{3EC3A5CE-E101-4504-A8EC-D3BF8D75AE5A}"/>
              </a:ext>
            </a:extLst>
          </p:cNvPr>
          <p:cNvSpPr/>
          <p:nvPr/>
        </p:nvSpPr>
        <p:spPr>
          <a:xfrm>
            <a:off x="2051720" y="2721114"/>
            <a:ext cx="5166572" cy="707886"/>
          </a:xfrm>
          <a:prstGeom prst="rect">
            <a:avLst/>
          </a:prstGeom>
        </p:spPr>
        <p:txBody>
          <a:bodyPr wrap="square">
            <a:spAutoFit/>
          </a:bodyPr>
          <a:lstStyle/>
          <a:p>
            <a:pPr algn="ctr"/>
            <a:r>
              <a:rPr lang="it-IT" sz="4000" dirty="0">
                <a:solidFill>
                  <a:schemeClr val="tx2">
                    <a:lumMod val="60000"/>
                    <a:lumOff val="40000"/>
                  </a:schemeClr>
                </a:solidFill>
                <a:latin typeface="Arial" panose="020B0604020202020204" pitchFamily="34" charset="0"/>
                <a:cs typeface="Arial" panose="020B0604020202020204" pitchFamily="34" charset="0"/>
              </a:rPr>
              <a:t>Il Progetto</a:t>
            </a:r>
          </a:p>
        </p:txBody>
      </p:sp>
    </p:spTree>
    <p:extLst>
      <p:ext uri="{BB962C8B-B14F-4D97-AF65-F5344CB8AC3E}">
        <p14:creationId xmlns:p14="http://schemas.microsoft.com/office/powerpoint/2010/main" val="19940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dirty="0">
                <a:solidFill>
                  <a:schemeClr val="tx2">
                    <a:lumMod val="60000"/>
                    <a:lumOff val="40000"/>
                  </a:schemeClr>
                </a:solidFill>
                <a:latin typeface="+mj-lt"/>
                <a:cs typeface="Arial" panose="020B0604020202020204" pitchFamily="34" charset="0"/>
              </a:rPr>
              <a:t>OBIETTIVO</a:t>
            </a:r>
          </a:p>
          <a:p>
            <a:pPr algn="r"/>
            <a:r>
              <a:rPr lang="it-IT" sz="2000" i="1" dirty="0">
                <a:solidFill>
                  <a:schemeClr val="tx2">
                    <a:lumMod val="60000"/>
                    <a:lumOff val="40000"/>
                  </a:schemeClr>
                </a:solidFill>
                <a:latin typeface="+mj-lt"/>
                <a:cs typeface="Arial" panose="020B0604020202020204" pitchFamily="34" charset="0"/>
              </a:rPr>
              <a:t>Politiche di sviluppo a misura di imprese e territori </a:t>
            </a:r>
          </a:p>
        </p:txBody>
      </p:sp>
      <p:sp>
        <p:nvSpPr>
          <p:cNvPr id="2" name="CasellaDiTesto 1"/>
          <p:cNvSpPr txBox="1"/>
          <p:nvPr/>
        </p:nvSpPr>
        <p:spPr>
          <a:xfrm>
            <a:off x="323528" y="1628800"/>
            <a:ext cx="7704856" cy="4801314"/>
          </a:xfrm>
          <a:prstGeom prst="rect">
            <a:avLst/>
          </a:prstGeom>
          <a:noFill/>
        </p:spPr>
        <p:txBody>
          <a:bodyPr wrap="square" rtlCol="0">
            <a:spAutoFit/>
          </a:bodyPr>
          <a:lstStyle/>
          <a:p>
            <a:pPr algn="just"/>
            <a:r>
              <a:rPr lang="it-IT" dirty="0">
                <a:cs typeface="Arial" panose="020B0604020202020204" pitchFamily="34" charset="0"/>
              </a:rPr>
              <a:t>Rafforzare la capacità della </a:t>
            </a:r>
            <a:r>
              <a:rPr lang="it-IT" dirty="0" err="1">
                <a:cs typeface="Arial" panose="020B0604020202020204" pitchFamily="34" charset="0"/>
              </a:rPr>
              <a:t>Pa</a:t>
            </a:r>
            <a:r>
              <a:rPr lang="it-IT" dirty="0">
                <a:cs typeface="Arial" panose="020B0604020202020204" pitchFamily="34" charset="0"/>
              </a:rPr>
              <a:t> di programmare politiche di sviluppo coerenti con i fabbisogni di imprese e territori. E’ l’obiettivo di </a:t>
            </a:r>
            <a:r>
              <a:rPr lang="it-IT" b="1" i="1" dirty="0">
                <a:solidFill>
                  <a:schemeClr val="tx2">
                    <a:lumMod val="60000"/>
                    <a:lumOff val="40000"/>
                  </a:schemeClr>
                </a:solidFill>
                <a:cs typeface="Arial" panose="020B0604020202020204" pitchFamily="34" charset="0"/>
              </a:rPr>
              <a:t>S.I.S.PR.IN.T.</a:t>
            </a:r>
            <a:r>
              <a:rPr lang="it-IT" i="1" dirty="0">
                <a:cs typeface="Arial" panose="020B0604020202020204" pitchFamily="34" charset="0"/>
              </a:rPr>
              <a:t>, </a:t>
            </a:r>
            <a:r>
              <a:rPr lang="it-IT" dirty="0">
                <a:cs typeface="Arial" panose="020B0604020202020204" pitchFamily="34" charset="0"/>
              </a:rPr>
              <a:t>finanziato dal PON </a:t>
            </a:r>
            <a:r>
              <a:rPr lang="it-IT" dirty="0" err="1">
                <a:cs typeface="Arial" panose="020B0604020202020204" pitchFamily="34" charset="0"/>
              </a:rPr>
              <a:t>Governance</a:t>
            </a:r>
            <a:r>
              <a:rPr lang="it-IT" dirty="0">
                <a:cs typeface="Arial" panose="020B0604020202020204" pitchFamily="34" charset="0"/>
              </a:rPr>
              <a:t> e Capacità Istituzionale 2014-2020, di cui </a:t>
            </a:r>
            <a:r>
              <a:rPr lang="it-IT" dirty="0" err="1">
                <a:cs typeface="Arial" panose="020B0604020202020204" pitchFamily="34" charset="0"/>
              </a:rPr>
              <a:t>Unioncamere</a:t>
            </a:r>
            <a:r>
              <a:rPr lang="it-IT" dirty="0">
                <a:cs typeface="Arial" panose="020B0604020202020204" pitchFamily="34" charset="0"/>
              </a:rPr>
              <a:t> è soggetto beneficiario, e realizzato in coordinamento con l’Agenzia per la Coesione Territoriale.</a:t>
            </a:r>
          </a:p>
          <a:p>
            <a:r>
              <a:rPr lang="it-IT" i="1" dirty="0">
                <a:cs typeface="Arial" panose="020B0604020202020204" pitchFamily="34" charset="0"/>
              </a:rPr>
              <a:t>S.I.S.PR.IN.T. </a:t>
            </a:r>
            <a:r>
              <a:rPr lang="it-IT" dirty="0">
                <a:cs typeface="Arial" panose="020B0604020202020204" pitchFamily="34" charset="0"/>
              </a:rPr>
              <a:t>si articola in </a:t>
            </a:r>
            <a:r>
              <a:rPr lang="it-IT" b="1" dirty="0">
                <a:solidFill>
                  <a:schemeClr val="tx2">
                    <a:lumMod val="60000"/>
                    <a:lumOff val="40000"/>
                  </a:schemeClr>
                </a:solidFill>
                <a:cs typeface="Arial" panose="020B0604020202020204" pitchFamily="34" charset="0"/>
              </a:rPr>
              <a:t>tre fasi</a:t>
            </a:r>
            <a:r>
              <a:rPr lang="it-IT" dirty="0">
                <a:cs typeface="Arial" panose="020B0604020202020204" pitchFamily="34" charset="0"/>
              </a:rPr>
              <a:t>:</a:t>
            </a:r>
          </a:p>
          <a:p>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L’</a:t>
            </a:r>
            <a:r>
              <a:rPr lang="it-IT" b="1" dirty="0">
                <a:solidFill>
                  <a:schemeClr val="tx2">
                    <a:lumMod val="60000"/>
                    <a:lumOff val="40000"/>
                  </a:schemeClr>
                </a:solidFill>
                <a:cs typeface="Arial" panose="020B0604020202020204" pitchFamily="34" charset="0"/>
              </a:rPr>
              <a:t>ANALISI</a:t>
            </a:r>
            <a:r>
              <a:rPr lang="it-IT" dirty="0">
                <a:cs typeface="Arial" panose="020B0604020202020204" pitchFamily="34" charset="0"/>
              </a:rPr>
              <a:t>, valorizzando e integrando i dati a supporto delle politiche di sviluppo per consentire agli stakeholder di disporre di mappe dettagliate e costantemente aggiornate di ciò che accade nelle realtà locali;</a:t>
            </a:r>
          </a:p>
          <a:p>
            <a:pPr marL="285750" indent="-285750" algn="just">
              <a:buFont typeface="Arial"/>
              <a:buChar char="•"/>
            </a:pPr>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L’</a:t>
            </a:r>
            <a:r>
              <a:rPr lang="it-IT" b="1" dirty="0">
                <a:solidFill>
                  <a:schemeClr val="tx2">
                    <a:lumMod val="60000"/>
                    <a:lumOff val="40000"/>
                  </a:schemeClr>
                </a:solidFill>
                <a:cs typeface="Arial" panose="020B0604020202020204" pitchFamily="34" charset="0"/>
              </a:rPr>
              <a:t>ASCOLTO</a:t>
            </a:r>
            <a:r>
              <a:rPr lang="it-IT" dirty="0">
                <a:solidFill>
                  <a:schemeClr val="tx2">
                    <a:lumMod val="60000"/>
                    <a:lumOff val="40000"/>
                  </a:schemeClr>
                </a:solidFill>
                <a:cs typeface="Arial" panose="020B0604020202020204" pitchFamily="34" charset="0"/>
              </a:rPr>
              <a:t>. </a:t>
            </a:r>
            <a:r>
              <a:rPr lang="it-IT" b="1" dirty="0">
                <a:solidFill>
                  <a:schemeClr val="tx2">
                    <a:lumMod val="60000"/>
                    <a:lumOff val="40000"/>
                  </a:schemeClr>
                </a:solidFill>
                <a:cs typeface="Arial" panose="020B0604020202020204" pitchFamily="34" charset="0"/>
              </a:rPr>
              <a:t>21 Camere di commercio</a:t>
            </a:r>
            <a:r>
              <a:rPr lang="it-IT" dirty="0">
                <a:cs typeface="Arial" panose="020B0604020202020204" pitchFamily="34" charset="0"/>
              </a:rPr>
              <a:t> svolgeranno il ruolo di </a:t>
            </a:r>
            <a:r>
              <a:rPr lang="it-IT" b="1" dirty="0">
                <a:solidFill>
                  <a:schemeClr val="tx2">
                    <a:lumMod val="60000"/>
                    <a:lumOff val="40000"/>
                  </a:schemeClr>
                </a:solidFill>
                <a:cs typeface="Arial" panose="020B0604020202020204" pitchFamily="34" charset="0"/>
              </a:rPr>
              <a:t>antenne territoriali</a:t>
            </a:r>
            <a:r>
              <a:rPr lang="it-IT" dirty="0">
                <a:cs typeface="Arial" panose="020B0604020202020204" pitchFamily="34" charset="0"/>
              </a:rPr>
              <a:t>, punto di ascolto, animazione e raccolta delle esigenze manifestate dal territorio e dalle imprese;</a:t>
            </a:r>
          </a:p>
          <a:p>
            <a:pPr marL="285750" indent="-285750" algn="just">
              <a:buFont typeface="Arial"/>
              <a:buChar char="•"/>
            </a:pPr>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La </a:t>
            </a:r>
            <a:r>
              <a:rPr lang="it-IT" b="1" dirty="0">
                <a:solidFill>
                  <a:schemeClr val="tx2">
                    <a:lumMod val="60000"/>
                    <a:lumOff val="40000"/>
                  </a:schemeClr>
                </a:solidFill>
                <a:cs typeface="Arial" panose="020B0604020202020204" pitchFamily="34" charset="0"/>
              </a:rPr>
              <a:t>PROPOSTA</a:t>
            </a:r>
            <a:r>
              <a:rPr lang="it-IT" dirty="0">
                <a:cs typeface="Arial" panose="020B0604020202020204" pitchFamily="34" charset="0"/>
              </a:rPr>
              <a:t>. Verrà resa disponibile per le </a:t>
            </a:r>
            <a:r>
              <a:rPr lang="it-IT" dirty="0" err="1">
                <a:cs typeface="Arial" panose="020B0604020202020204" pitchFamily="34" charset="0"/>
              </a:rPr>
              <a:t>Pa</a:t>
            </a:r>
            <a:r>
              <a:rPr lang="it-IT" dirty="0">
                <a:cs typeface="Arial" panose="020B0604020202020204" pitchFamily="34" charset="0"/>
              </a:rPr>
              <a:t> una </a:t>
            </a:r>
            <a:r>
              <a:rPr lang="it-IT" b="1" dirty="0">
                <a:solidFill>
                  <a:schemeClr val="tx2">
                    <a:lumMod val="60000"/>
                    <a:lumOff val="40000"/>
                  </a:schemeClr>
                </a:solidFill>
                <a:cs typeface="Arial" panose="020B0604020202020204" pitchFamily="34" charset="0"/>
              </a:rPr>
              <a:t>strumentazione</a:t>
            </a:r>
            <a:r>
              <a:rPr lang="it-IT" dirty="0">
                <a:cs typeface="Arial" panose="020B0604020202020204" pitchFamily="34" charset="0"/>
              </a:rPr>
              <a:t> in grado di </a:t>
            </a:r>
            <a:r>
              <a:rPr lang="it-IT" b="1" dirty="0">
                <a:solidFill>
                  <a:schemeClr val="tx2">
                    <a:lumMod val="60000"/>
                    <a:lumOff val="40000"/>
                  </a:schemeClr>
                </a:solidFill>
                <a:cs typeface="Arial" panose="020B0604020202020204" pitchFamily="34" charset="0"/>
              </a:rPr>
              <a:t>qualificare la progettualità </a:t>
            </a:r>
            <a:r>
              <a:rPr lang="it-IT" dirty="0">
                <a:cs typeface="Arial" panose="020B0604020202020204" pitchFamily="34" charset="0"/>
              </a:rPr>
              <a:t>per lo sviluppo.</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50671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635" y="1489192"/>
            <a:ext cx="7380000" cy="506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LA RETE</a:t>
            </a:r>
          </a:p>
          <a:p>
            <a:pPr algn="r"/>
            <a:r>
              <a:rPr lang="it-IT" sz="2000" i="1" dirty="0">
                <a:solidFill>
                  <a:schemeClr val="tx2">
                    <a:lumMod val="60000"/>
                    <a:lumOff val="40000"/>
                  </a:schemeClr>
                </a:solidFill>
                <a:cs typeface="Arial" panose="020B0604020202020204" pitchFamily="34" charset="0"/>
              </a:rPr>
              <a:t>Le Antenne territoriali presso le Camere di commercio</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1</a:t>
            </a:r>
          </a:p>
        </p:txBody>
      </p:sp>
      <p:sp>
        <p:nvSpPr>
          <p:cNvPr id="11" name="CasellaDiTesto 10"/>
          <p:cNvSpPr txBox="1"/>
          <p:nvPr/>
        </p:nvSpPr>
        <p:spPr>
          <a:xfrm>
            <a:off x="154243" y="1268760"/>
            <a:ext cx="4320480" cy="5509200"/>
          </a:xfrm>
          <a:prstGeom prst="rect">
            <a:avLst/>
          </a:prstGeom>
          <a:noFill/>
        </p:spPr>
        <p:txBody>
          <a:bodyPr wrap="square" rtlCol="0">
            <a:spAutoFit/>
          </a:bodyPr>
          <a:lstStyle/>
          <a:p>
            <a:r>
              <a:rPr lang="it-IT" sz="1600" dirty="0">
                <a:cs typeface="Arial" panose="020B0604020202020204" pitchFamily="34" charset="0"/>
              </a:rPr>
              <a:t>Le </a:t>
            </a:r>
            <a:r>
              <a:rPr lang="it-IT" sz="1600" b="1" dirty="0">
                <a:solidFill>
                  <a:schemeClr val="tx2">
                    <a:lumMod val="60000"/>
                    <a:lumOff val="40000"/>
                  </a:schemeClr>
                </a:solidFill>
                <a:cs typeface="Arial" panose="020B0604020202020204" pitchFamily="34" charset="0"/>
              </a:rPr>
              <a:t>Antenne</a:t>
            </a:r>
            <a:r>
              <a:rPr lang="it-IT" sz="1600" dirty="0">
                <a:cs typeface="Arial" panose="020B0604020202020204" pitchFamily="34" charset="0"/>
              </a:rPr>
              <a:t> sono </a:t>
            </a:r>
            <a:r>
              <a:rPr lang="it-IT" sz="1600" b="1" dirty="0">
                <a:solidFill>
                  <a:schemeClr val="tx2">
                    <a:lumMod val="60000"/>
                    <a:lumOff val="40000"/>
                  </a:schemeClr>
                </a:solidFill>
                <a:cs typeface="Arial" panose="020B0604020202020204" pitchFamily="34" charset="0"/>
              </a:rPr>
              <a:t>operative</a:t>
            </a:r>
            <a:endParaRPr lang="it-IT" sz="1600" dirty="0">
              <a:cs typeface="Arial" panose="020B0604020202020204" pitchFamily="34" charset="0"/>
            </a:endParaRPr>
          </a:p>
          <a:p>
            <a:r>
              <a:rPr lang="it-IT" sz="1600" dirty="0">
                <a:cs typeface="Arial" panose="020B0604020202020204" pitchFamily="34" charset="0"/>
              </a:rPr>
              <a:t>presso le </a:t>
            </a:r>
            <a:r>
              <a:rPr lang="it-IT" sz="1600" i="1" dirty="0">
                <a:solidFill>
                  <a:schemeClr val="tx2">
                    <a:lumMod val="60000"/>
                    <a:lumOff val="40000"/>
                  </a:schemeClr>
                </a:solidFill>
                <a:cs typeface="Arial" panose="020B0604020202020204" pitchFamily="34" charset="0"/>
              </a:rPr>
              <a:t>Camere di commercio</a:t>
            </a:r>
            <a:r>
              <a:rPr lang="it-IT" sz="1600" dirty="0">
                <a:solidFill>
                  <a:schemeClr val="tx2">
                    <a:lumMod val="60000"/>
                    <a:lumOff val="40000"/>
                  </a:schemeClr>
                </a:solidFill>
                <a:cs typeface="Arial" panose="020B0604020202020204" pitchFamily="34" charset="0"/>
              </a:rPr>
              <a:t> </a:t>
            </a:r>
            <a:r>
              <a:rPr lang="it-IT" sz="1600" dirty="0">
                <a:cs typeface="Arial" panose="020B0604020202020204" pitchFamily="34" charset="0"/>
              </a:rPr>
              <a:t>di:</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Ancona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Aosta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Bari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Brescia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Bologna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Bolzano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Cagliari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Cosenza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Genova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L’Aquila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Maremma e Tirreno</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Molise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Perugia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Potenza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Salerno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Roma</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Torino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Trento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Venezia Giulia-Trieste Gorizia </a:t>
            </a:r>
          </a:p>
          <a:p>
            <a:pPr marL="285750" indent="-285750">
              <a:buClr>
                <a:schemeClr val="tx2">
                  <a:lumMod val="60000"/>
                  <a:lumOff val="40000"/>
                </a:schemeClr>
              </a:buClr>
              <a:buFont typeface="Arial" panose="020B0604020202020204" pitchFamily="34" charset="0"/>
              <a:buChar char="•"/>
            </a:pPr>
            <a:r>
              <a:rPr lang="it-IT" sz="1600" dirty="0">
                <a:cs typeface="Arial" panose="020B0604020202020204" pitchFamily="34" charset="0"/>
              </a:rPr>
              <a:t>Venezia-Rovigo-Delta Lagunare</a:t>
            </a:r>
          </a:p>
        </p:txBody>
      </p:sp>
      <p:sp>
        <p:nvSpPr>
          <p:cNvPr id="8" name="CasellaDiTesto 7"/>
          <p:cNvSpPr txBox="1"/>
          <p:nvPr/>
        </p:nvSpPr>
        <p:spPr>
          <a:xfrm>
            <a:off x="6285678" y="6056084"/>
            <a:ext cx="2843808" cy="584775"/>
          </a:xfrm>
          <a:prstGeom prst="rect">
            <a:avLst/>
          </a:prstGeom>
          <a:noFill/>
        </p:spPr>
        <p:txBody>
          <a:bodyPr wrap="square" rtlCol="0">
            <a:spAutoFit/>
          </a:bodyPr>
          <a:lstStyle/>
          <a:p>
            <a:r>
              <a:rPr lang="it-IT" sz="1600" dirty="0">
                <a:cs typeface="Arial" panose="020B0604020202020204" pitchFamily="34" charset="0"/>
              </a:rPr>
              <a:t>In Sicilia l’</a:t>
            </a:r>
            <a:r>
              <a:rPr lang="it-IT" sz="1600" b="1" dirty="0">
                <a:solidFill>
                  <a:schemeClr val="tx2">
                    <a:lumMod val="60000"/>
                    <a:lumOff val="40000"/>
                  </a:schemeClr>
                </a:solidFill>
                <a:cs typeface="Arial" panose="020B0604020202020204" pitchFamily="34" charset="0"/>
              </a:rPr>
              <a:t>Antenna</a:t>
            </a:r>
            <a:r>
              <a:rPr lang="it-IT" sz="1600" dirty="0">
                <a:cs typeface="Arial" panose="020B0604020202020204" pitchFamily="34" charset="0"/>
              </a:rPr>
              <a:t>  </a:t>
            </a:r>
            <a:r>
              <a:rPr lang="it-IT" sz="1600" b="1" dirty="0">
                <a:solidFill>
                  <a:schemeClr val="tx2">
                    <a:lumMod val="60000"/>
                    <a:lumOff val="40000"/>
                  </a:schemeClr>
                </a:solidFill>
                <a:cs typeface="Arial" panose="020B0604020202020204" pitchFamily="34" charset="0"/>
              </a:rPr>
              <a:t>Territoriale</a:t>
            </a:r>
          </a:p>
          <a:p>
            <a:r>
              <a:rPr lang="it-IT" sz="1600" dirty="0">
                <a:cs typeface="Arial" panose="020B0604020202020204" pitchFamily="34" charset="0"/>
              </a:rPr>
              <a:t>è in via di attivazione</a:t>
            </a:r>
            <a:endParaRPr lang="it-IT" dirty="0">
              <a:cs typeface="Arial" panose="020B0604020202020204" pitchFamily="34" charset="0"/>
            </a:endParaRPr>
          </a:p>
        </p:txBody>
      </p:sp>
    </p:spTree>
    <p:extLst>
      <p:ext uri="{BB962C8B-B14F-4D97-AF65-F5344CB8AC3E}">
        <p14:creationId xmlns:p14="http://schemas.microsoft.com/office/powerpoint/2010/main" val="14170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6</a:t>
            </a:r>
          </a:p>
        </p:txBody>
      </p:sp>
      <p:sp>
        <p:nvSpPr>
          <p:cNvPr id="15" name="CasellaDiTesto 14"/>
          <p:cNvSpPr txBox="1"/>
          <p:nvPr/>
        </p:nvSpPr>
        <p:spPr>
          <a:xfrm>
            <a:off x="2231744" y="116632"/>
            <a:ext cx="6156679" cy="400110"/>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RISULTATI ATTESI</a:t>
            </a:r>
          </a:p>
        </p:txBody>
      </p:sp>
      <p:sp>
        <p:nvSpPr>
          <p:cNvPr id="16" name="CasellaDiTesto 15"/>
          <p:cNvSpPr txBox="1"/>
          <p:nvPr/>
        </p:nvSpPr>
        <p:spPr>
          <a:xfrm>
            <a:off x="323528" y="1628800"/>
            <a:ext cx="7704856" cy="4247317"/>
          </a:xfrm>
          <a:prstGeom prst="rect">
            <a:avLst/>
          </a:prstGeom>
          <a:noFill/>
        </p:spPr>
        <p:txBody>
          <a:bodyPr wrap="square" rtlCol="0">
            <a:spAutoFit/>
          </a:bodyPr>
          <a:lstStyle/>
          <a:p>
            <a:pPr marL="285750" indent="-285750" algn="just">
              <a:buFont typeface="Arial"/>
              <a:buChar char="•"/>
            </a:pPr>
            <a:r>
              <a:rPr lang="it-IT" dirty="0">
                <a:cs typeface="Arial" panose="020B0604020202020204" pitchFamily="34" charset="0"/>
              </a:rPr>
              <a:t>Disponibilità di </a:t>
            </a:r>
            <a:r>
              <a:rPr lang="it-IT" b="1" dirty="0">
                <a:solidFill>
                  <a:schemeClr val="tx2">
                    <a:lumMod val="60000"/>
                    <a:lumOff val="40000"/>
                  </a:schemeClr>
                </a:solidFill>
                <a:cs typeface="Arial" panose="020B0604020202020204" pitchFamily="34" charset="0"/>
              </a:rPr>
              <a:t>strumenti</a:t>
            </a:r>
            <a:r>
              <a:rPr lang="it-IT" dirty="0">
                <a:cs typeface="Arial" panose="020B0604020202020204" pitchFamily="34" charset="0"/>
              </a:rPr>
              <a:t> da parte delle Amministrazioni per l’osservazione, l’analisi e il monitoraggio delle dinamiche delle imprese</a:t>
            </a:r>
          </a:p>
          <a:p>
            <a:pPr algn="just"/>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Potenziamento della </a:t>
            </a:r>
            <a:r>
              <a:rPr lang="it-IT" b="1" dirty="0">
                <a:solidFill>
                  <a:schemeClr val="tx2">
                    <a:lumMod val="60000"/>
                    <a:lumOff val="40000"/>
                  </a:schemeClr>
                </a:solidFill>
                <a:cs typeface="Arial" panose="020B0604020202020204" pitchFamily="34" charset="0"/>
              </a:rPr>
              <a:t>capacità</a:t>
            </a:r>
            <a:r>
              <a:rPr lang="it-IT" dirty="0">
                <a:cs typeface="Arial" panose="020B0604020202020204" pitchFamily="34" charset="0"/>
              </a:rPr>
              <a:t> di progettazione delle </a:t>
            </a:r>
            <a:r>
              <a:rPr lang="it-IT" dirty="0" err="1">
                <a:cs typeface="Arial" panose="020B0604020202020204" pitchFamily="34" charset="0"/>
              </a:rPr>
              <a:t>Pa</a:t>
            </a:r>
            <a:r>
              <a:rPr lang="it-IT" dirty="0">
                <a:cs typeface="Arial" panose="020B0604020202020204" pitchFamily="34" charset="0"/>
              </a:rPr>
              <a:t> locali attraverso una rete territoriale diffusa e competente</a:t>
            </a:r>
          </a:p>
          <a:p>
            <a:pPr algn="just"/>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Maggiore </a:t>
            </a:r>
            <a:r>
              <a:rPr lang="it-IT" b="1" dirty="0">
                <a:solidFill>
                  <a:schemeClr val="tx2">
                    <a:lumMod val="60000"/>
                    <a:lumOff val="40000"/>
                  </a:schemeClr>
                </a:solidFill>
                <a:cs typeface="Arial" panose="020B0604020202020204" pitchFamily="34" charset="0"/>
              </a:rPr>
              <a:t>visibilità</a:t>
            </a:r>
            <a:r>
              <a:rPr lang="it-IT" dirty="0">
                <a:cs typeface="Arial" panose="020B0604020202020204" pitchFamily="34" charset="0"/>
              </a:rPr>
              <a:t> per le imprese dei programmi di investimento pubblico</a:t>
            </a:r>
          </a:p>
          <a:p>
            <a:pPr algn="just"/>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Maggiore </a:t>
            </a:r>
            <a:r>
              <a:rPr lang="it-IT" b="1" dirty="0">
                <a:solidFill>
                  <a:schemeClr val="tx2">
                    <a:lumMod val="60000"/>
                    <a:lumOff val="40000"/>
                  </a:schemeClr>
                </a:solidFill>
                <a:cs typeface="Arial" panose="020B0604020202020204" pitchFamily="34" charset="0"/>
              </a:rPr>
              <a:t>coerenza</a:t>
            </a:r>
            <a:r>
              <a:rPr lang="it-IT" dirty="0">
                <a:cs typeface="Arial" panose="020B0604020202020204" pitchFamily="34" charset="0"/>
              </a:rPr>
              <a:t> tra le esigenze delle imprese e risorse della </a:t>
            </a:r>
            <a:r>
              <a:rPr lang="it-IT" dirty="0" err="1">
                <a:cs typeface="Arial" panose="020B0604020202020204" pitchFamily="34" charset="0"/>
              </a:rPr>
              <a:t>Pa</a:t>
            </a:r>
            <a:r>
              <a:rPr lang="it-IT" dirty="0">
                <a:cs typeface="Arial" panose="020B0604020202020204" pitchFamily="34" charset="0"/>
              </a:rPr>
              <a:t> per lo sviluppo dei territori</a:t>
            </a:r>
          </a:p>
          <a:p>
            <a:pPr algn="just"/>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Maggiore </a:t>
            </a:r>
            <a:r>
              <a:rPr lang="it-IT" b="1" dirty="0">
                <a:solidFill>
                  <a:schemeClr val="tx2">
                    <a:lumMod val="60000"/>
                    <a:lumOff val="40000"/>
                  </a:schemeClr>
                </a:solidFill>
                <a:cs typeface="Arial" panose="020B0604020202020204" pitchFamily="34" charset="0"/>
              </a:rPr>
              <a:t>conoscenza</a:t>
            </a:r>
            <a:r>
              <a:rPr lang="it-IT" dirty="0">
                <a:cs typeface="Arial" panose="020B0604020202020204" pitchFamily="34" charset="0"/>
              </a:rPr>
              <a:t>, consapevolezza ed utilizzo dei dati a supporto delle scelte di investimento</a:t>
            </a:r>
          </a:p>
          <a:p>
            <a:pPr algn="just"/>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Migliore qualità della </a:t>
            </a:r>
            <a:r>
              <a:rPr lang="it-IT" b="1" dirty="0">
                <a:solidFill>
                  <a:schemeClr val="tx2">
                    <a:lumMod val="60000"/>
                    <a:lumOff val="40000"/>
                  </a:schemeClr>
                </a:solidFill>
                <a:cs typeface="Arial" panose="020B0604020202020204" pitchFamily="34" charset="0"/>
              </a:rPr>
              <a:t>spesa pubblica</a:t>
            </a:r>
            <a:endParaRPr lang="it-IT"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409815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400110"/>
          </a:xfrm>
          <a:prstGeom prst="rect">
            <a:avLst/>
          </a:prstGeom>
          <a:noFill/>
        </p:spPr>
        <p:txBody>
          <a:bodyPr wrap="square" rtlCol="0">
            <a:spAutoFit/>
          </a:bodyPr>
          <a:lstStyle/>
          <a:p>
            <a:pPr algn="r"/>
            <a:r>
              <a:rPr lang="it-IT" sz="2000" b="1" dirty="0">
                <a:solidFill>
                  <a:schemeClr val="tx2">
                    <a:lumMod val="60000"/>
                    <a:lumOff val="40000"/>
                  </a:schemeClr>
                </a:solidFill>
                <a:latin typeface="+mj-lt"/>
                <a:cs typeface="Arial" panose="020B0604020202020204" pitchFamily="34" charset="0"/>
              </a:rPr>
              <a:t>IL RUOLO DELL’INFORMAZIONE STATISTICA</a:t>
            </a:r>
          </a:p>
        </p:txBody>
      </p:sp>
      <p:sp>
        <p:nvSpPr>
          <p:cNvPr id="2" name="CasellaDiTesto 1"/>
          <p:cNvSpPr txBox="1"/>
          <p:nvPr/>
        </p:nvSpPr>
        <p:spPr>
          <a:xfrm>
            <a:off x="323528" y="1628800"/>
            <a:ext cx="7992888" cy="4524315"/>
          </a:xfrm>
          <a:prstGeom prst="rect">
            <a:avLst/>
          </a:prstGeom>
          <a:noFill/>
        </p:spPr>
        <p:txBody>
          <a:bodyPr wrap="square" rtlCol="0">
            <a:spAutoFit/>
          </a:bodyPr>
          <a:lstStyle/>
          <a:p>
            <a:pPr algn="just"/>
            <a:r>
              <a:rPr lang="it-IT" dirty="0">
                <a:cs typeface="Arial" panose="020B0604020202020204" pitchFamily="34" charset="0"/>
              </a:rPr>
              <a:t>S.I.S.PR.IN.T. valorizza il patrimonio di dati del </a:t>
            </a:r>
            <a:r>
              <a:rPr lang="it-IT" b="1" dirty="0">
                <a:solidFill>
                  <a:schemeClr val="tx2">
                    <a:lumMod val="60000"/>
                    <a:lumOff val="40000"/>
                  </a:schemeClr>
                </a:solidFill>
                <a:cs typeface="Arial" panose="020B0604020202020204" pitchFamily="34" charset="0"/>
              </a:rPr>
              <a:t>Registro delle imprese delle Camere di commercio e di altre fonti camerali e non</a:t>
            </a:r>
            <a:r>
              <a:rPr lang="it-IT" dirty="0">
                <a:cs typeface="Arial" panose="020B0604020202020204" pitchFamily="34" charset="0"/>
              </a:rPr>
              <a:t>, integrandolo con </a:t>
            </a:r>
            <a:r>
              <a:rPr lang="it-IT" b="1" dirty="0">
                <a:solidFill>
                  <a:schemeClr val="tx2">
                    <a:lumMod val="60000"/>
                    <a:lumOff val="40000"/>
                  </a:schemeClr>
                </a:solidFill>
                <a:cs typeface="Arial" panose="020B0604020202020204" pitchFamily="34" charset="0"/>
              </a:rPr>
              <a:t>ulteriori fonti statistiche </a:t>
            </a:r>
            <a:r>
              <a:rPr lang="it-IT" dirty="0">
                <a:cs typeface="Arial" panose="020B0604020202020204" pitchFamily="34" charset="0"/>
              </a:rPr>
              <a:t>e informazioni di cui dispone l’Agenzia per la Coesione territoriale.</a:t>
            </a:r>
          </a:p>
          <a:p>
            <a:pPr algn="just"/>
            <a:endParaRPr lang="it-IT" dirty="0">
              <a:cs typeface="Arial" panose="020B0604020202020204" pitchFamily="34" charset="0"/>
            </a:endParaRPr>
          </a:p>
          <a:p>
            <a:pPr algn="just"/>
            <a:r>
              <a:rPr lang="it-IT" dirty="0">
                <a:cs typeface="Arial" panose="020B0604020202020204" pitchFamily="34" charset="0"/>
              </a:rPr>
              <a:t>Il progetto rende disponibili dati e indicatori secondo una chiave di lettura congruente con i temi della programmazione, adottando una scala territoriale regionale, provinciale e comunale.</a:t>
            </a:r>
          </a:p>
          <a:p>
            <a:pPr algn="just"/>
            <a:endParaRPr lang="it-IT" dirty="0">
              <a:cs typeface="Arial" panose="020B0604020202020204" pitchFamily="34" charset="0"/>
            </a:endParaRPr>
          </a:p>
          <a:p>
            <a:pPr algn="just"/>
            <a:r>
              <a:rPr lang="it-IT" dirty="0">
                <a:cs typeface="Arial" panose="020B0604020202020204" pitchFamily="34" charset="0"/>
              </a:rPr>
              <a:t>I dati sulle imprese, tutti disponibili a partire dal </a:t>
            </a:r>
            <a:r>
              <a:rPr lang="it-IT" b="1" dirty="0">
                <a:solidFill>
                  <a:schemeClr val="tx2">
                    <a:lumMod val="60000"/>
                    <a:lumOff val="40000"/>
                  </a:schemeClr>
                </a:solidFill>
                <a:cs typeface="Arial" panose="020B0604020202020204" pitchFamily="34" charset="0"/>
              </a:rPr>
              <a:t>livello comunale</a:t>
            </a:r>
            <a:r>
              <a:rPr lang="it-IT" dirty="0">
                <a:solidFill>
                  <a:schemeClr val="tx2">
                    <a:lumMod val="60000"/>
                    <a:lumOff val="40000"/>
                  </a:schemeClr>
                </a:solidFill>
                <a:cs typeface="Arial" panose="020B0604020202020204" pitchFamily="34" charset="0"/>
              </a:rPr>
              <a:t>, </a:t>
            </a:r>
            <a:r>
              <a:rPr lang="it-IT" dirty="0">
                <a:cs typeface="Arial" panose="020B0604020202020204" pitchFamily="34" charset="0"/>
              </a:rPr>
              <a:t>sono articolati, oltre che per </a:t>
            </a:r>
            <a:r>
              <a:rPr lang="it-IT" b="1" dirty="0">
                <a:solidFill>
                  <a:schemeClr val="tx2">
                    <a:lumMod val="60000"/>
                    <a:lumOff val="40000"/>
                  </a:schemeClr>
                </a:solidFill>
                <a:cs typeface="Arial" panose="020B0604020202020204" pitchFamily="34" charset="0"/>
              </a:rPr>
              <a:t>territorio</a:t>
            </a:r>
            <a:r>
              <a:rPr lang="it-IT" dirty="0">
                <a:cs typeface="Arial" panose="020B0604020202020204" pitchFamily="34" charset="0"/>
              </a:rPr>
              <a:t>, per </a:t>
            </a:r>
            <a:r>
              <a:rPr lang="it-IT" b="1" dirty="0">
                <a:solidFill>
                  <a:schemeClr val="tx2">
                    <a:lumMod val="60000"/>
                    <a:lumOff val="40000"/>
                  </a:schemeClr>
                </a:solidFill>
                <a:cs typeface="Arial" panose="020B0604020202020204" pitchFamily="34" charset="0"/>
              </a:rPr>
              <a:t>settore ATECO</a:t>
            </a:r>
            <a:r>
              <a:rPr lang="it-IT" dirty="0">
                <a:cs typeface="Arial" panose="020B0604020202020204" pitchFamily="34" charset="0"/>
              </a:rPr>
              <a:t>, per </a:t>
            </a:r>
            <a:r>
              <a:rPr lang="it-IT" b="1" dirty="0">
                <a:solidFill>
                  <a:schemeClr val="tx2">
                    <a:lumMod val="60000"/>
                    <a:lumOff val="40000"/>
                  </a:schemeClr>
                </a:solidFill>
                <a:cs typeface="Arial" panose="020B0604020202020204" pitchFamily="34" charset="0"/>
              </a:rPr>
              <a:t>forma giuridica</a:t>
            </a:r>
            <a:r>
              <a:rPr lang="it-IT" dirty="0">
                <a:cs typeface="Arial" panose="020B0604020202020204" pitchFamily="34" charset="0"/>
              </a:rPr>
              <a:t>, per </a:t>
            </a:r>
            <a:r>
              <a:rPr lang="it-IT" b="1" dirty="0">
                <a:solidFill>
                  <a:schemeClr val="tx2">
                    <a:lumMod val="60000"/>
                    <a:lumOff val="40000"/>
                  </a:schemeClr>
                </a:solidFill>
                <a:cs typeface="Arial" panose="020B0604020202020204" pitchFamily="34" charset="0"/>
              </a:rPr>
              <a:t>natura artigiana</a:t>
            </a:r>
            <a:r>
              <a:rPr lang="it-IT" dirty="0">
                <a:cs typeface="Arial" panose="020B0604020202020204" pitchFamily="34" charset="0"/>
              </a:rPr>
              <a:t>. </a:t>
            </a:r>
          </a:p>
          <a:p>
            <a:pPr algn="just"/>
            <a:endParaRPr lang="it-IT" dirty="0">
              <a:cs typeface="Arial" panose="020B0604020202020204" pitchFamily="34" charset="0"/>
            </a:endParaRPr>
          </a:p>
          <a:p>
            <a:pPr algn="just"/>
            <a:r>
              <a:rPr lang="it-IT" dirty="0">
                <a:cs typeface="Arial" panose="020B0604020202020204" pitchFamily="34" charset="0"/>
              </a:rPr>
              <a:t>Essi consentono di ottenere informazioni sulla </a:t>
            </a:r>
            <a:r>
              <a:rPr lang="it-IT" b="1" dirty="0">
                <a:solidFill>
                  <a:schemeClr val="tx2">
                    <a:lumMod val="60000"/>
                    <a:lumOff val="40000"/>
                  </a:schemeClr>
                </a:solidFill>
                <a:cs typeface="Arial" panose="020B0604020202020204" pitchFamily="34" charset="0"/>
              </a:rPr>
              <a:t>nati-mortalità imprenditoriale </a:t>
            </a:r>
            <a:r>
              <a:rPr lang="it-IT" dirty="0">
                <a:cs typeface="Arial" panose="020B0604020202020204" pitchFamily="34" charset="0"/>
              </a:rPr>
              <a:t>(iscrizioni, cessazioni), sulle </a:t>
            </a:r>
            <a:r>
              <a:rPr lang="it-IT" b="1" dirty="0">
                <a:solidFill>
                  <a:schemeClr val="tx2">
                    <a:lumMod val="60000"/>
                    <a:lumOff val="40000"/>
                  </a:schemeClr>
                </a:solidFill>
                <a:cs typeface="Arial" panose="020B0604020202020204" pitchFamily="34" charset="0"/>
              </a:rPr>
              <a:t>procedure concorsuali </a:t>
            </a:r>
            <a:r>
              <a:rPr lang="it-IT" dirty="0">
                <a:cs typeface="Arial" panose="020B0604020202020204" pitchFamily="34" charset="0"/>
              </a:rPr>
              <a:t>e sulle </a:t>
            </a:r>
            <a:r>
              <a:rPr lang="it-IT" b="1" dirty="0">
                <a:solidFill>
                  <a:schemeClr val="tx2">
                    <a:lumMod val="60000"/>
                    <a:lumOff val="40000"/>
                  </a:schemeClr>
                </a:solidFill>
                <a:cs typeface="Arial" panose="020B0604020202020204" pitchFamily="34" charset="0"/>
              </a:rPr>
              <a:t>caratteristiche dell’imprenditore</a:t>
            </a:r>
            <a:r>
              <a:rPr lang="it-IT" b="1" dirty="0">
                <a:solidFill>
                  <a:schemeClr val="bg2">
                    <a:lumMod val="50000"/>
                  </a:schemeClr>
                </a:solidFill>
                <a:cs typeface="Arial" panose="020B0604020202020204" pitchFamily="34" charset="0"/>
              </a:rPr>
              <a:t> </a:t>
            </a:r>
            <a:r>
              <a:rPr lang="it-IT" dirty="0">
                <a:cs typeface="Arial" panose="020B0604020202020204" pitchFamily="34" charset="0"/>
              </a:rPr>
              <a:t>e, più in generale, di coloro che hanno un ruolo decisionale nell’impresa (età, sesso, stato di nascita ecc.).</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77491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1</a:t>
            </a:r>
          </a:p>
        </p:txBody>
      </p:sp>
      <p:sp>
        <p:nvSpPr>
          <p:cNvPr id="6" name="Rettangolo 5">
            <a:extLst>
              <a:ext uri="{FF2B5EF4-FFF2-40B4-BE49-F238E27FC236}">
                <a16:creationId xmlns="" xmlns:a16="http://schemas.microsoft.com/office/drawing/2014/main" id="{3EC3A5CE-E101-4504-A8EC-D3BF8D75AE5A}"/>
              </a:ext>
            </a:extLst>
          </p:cNvPr>
          <p:cNvSpPr/>
          <p:nvPr/>
        </p:nvSpPr>
        <p:spPr>
          <a:xfrm>
            <a:off x="2051720" y="2721114"/>
            <a:ext cx="5472608" cy="1323439"/>
          </a:xfrm>
          <a:prstGeom prst="rect">
            <a:avLst/>
          </a:prstGeom>
        </p:spPr>
        <p:txBody>
          <a:bodyPr wrap="square">
            <a:spAutoFit/>
          </a:bodyPr>
          <a:lstStyle/>
          <a:p>
            <a:pPr algn="ctr"/>
            <a:r>
              <a:rPr lang="it-IT" sz="4000" dirty="0">
                <a:solidFill>
                  <a:schemeClr val="tx2">
                    <a:lumMod val="60000"/>
                    <a:lumOff val="40000"/>
                  </a:schemeClr>
                </a:solidFill>
                <a:latin typeface="Arial" panose="020B0604020202020204" pitchFamily="34" charset="0"/>
                <a:cs typeface="Arial" panose="020B0604020202020204" pitchFamily="34" charset="0"/>
              </a:rPr>
              <a:t>Gli strumenti di analisi: i report regionali</a:t>
            </a:r>
          </a:p>
        </p:txBody>
      </p:sp>
    </p:spTree>
    <p:extLst>
      <p:ext uri="{BB962C8B-B14F-4D97-AF65-F5344CB8AC3E}">
        <p14:creationId xmlns:p14="http://schemas.microsoft.com/office/powerpoint/2010/main" val="31403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magine 51">
            <a:extLst>
              <a:ext uri="{FF2B5EF4-FFF2-40B4-BE49-F238E27FC236}">
                <a16:creationId xmlns="" xmlns:a16="http://schemas.microsoft.com/office/drawing/2014/main" id="{B07107F0-8588-4D37-9E60-01B1DA8C4026}"/>
              </a:ext>
            </a:extLst>
          </p:cNvPr>
          <p:cNvPicPr>
            <a:picLocks noChangeAspect="1"/>
          </p:cNvPicPr>
          <p:nvPr/>
        </p:nvPicPr>
        <p:blipFill>
          <a:blip r:embed="rId3"/>
          <a:stretch>
            <a:fillRect/>
          </a:stretch>
        </p:blipFill>
        <p:spPr>
          <a:xfrm>
            <a:off x="6288944" y="2437871"/>
            <a:ext cx="590288" cy="845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2" name="Immagine 41">
            <a:extLst>
              <a:ext uri="{FF2B5EF4-FFF2-40B4-BE49-F238E27FC236}">
                <a16:creationId xmlns="" xmlns:a16="http://schemas.microsoft.com/office/drawing/2014/main" id="{FDBE54A4-62A5-4B09-8DC0-7129EAE7FEAA}"/>
              </a:ext>
            </a:extLst>
          </p:cNvPr>
          <p:cNvPicPr>
            <a:picLocks noChangeAspect="1"/>
          </p:cNvPicPr>
          <p:nvPr/>
        </p:nvPicPr>
        <p:blipFill>
          <a:blip r:embed="rId4"/>
          <a:stretch>
            <a:fillRect/>
          </a:stretch>
        </p:blipFill>
        <p:spPr>
          <a:xfrm>
            <a:off x="5001414" y="1398963"/>
            <a:ext cx="518380" cy="7292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40" name="Immagine 39">
            <a:extLst>
              <a:ext uri="{FF2B5EF4-FFF2-40B4-BE49-F238E27FC236}">
                <a16:creationId xmlns="" xmlns:a16="http://schemas.microsoft.com/office/drawing/2014/main" id="{9FF86BF4-BC80-401E-A04B-2A2BEE924C4B}"/>
              </a:ext>
            </a:extLst>
          </p:cNvPr>
          <p:cNvPicPr>
            <a:picLocks noChangeAspect="1"/>
          </p:cNvPicPr>
          <p:nvPr/>
        </p:nvPicPr>
        <p:blipFill>
          <a:blip r:embed="rId6"/>
          <a:stretch>
            <a:fillRect/>
          </a:stretch>
        </p:blipFill>
        <p:spPr>
          <a:xfrm>
            <a:off x="5039173" y="2117886"/>
            <a:ext cx="584921" cy="83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 name="Immagine 40">
            <a:extLst>
              <a:ext uri="{FF2B5EF4-FFF2-40B4-BE49-F238E27FC236}">
                <a16:creationId xmlns="" xmlns:a16="http://schemas.microsoft.com/office/drawing/2014/main" id="{BA337037-060D-47B2-95D6-F7CB58E1801A}"/>
              </a:ext>
            </a:extLst>
          </p:cNvPr>
          <p:cNvPicPr>
            <a:picLocks noChangeAspect="1"/>
          </p:cNvPicPr>
          <p:nvPr/>
        </p:nvPicPr>
        <p:blipFill>
          <a:blip r:embed="rId7"/>
          <a:stretch>
            <a:fillRect/>
          </a:stretch>
        </p:blipFill>
        <p:spPr>
          <a:xfrm>
            <a:off x="5350493" y="1408734"/>
            <a:ext cx="584921" cy="834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4" name="Immagine 43">
            <a:extLst>
              <a:ext uri="{FF2B5EF4-FFF2-40B4-BE49-F238E27FC236}">
                <a16:creationId xmlns="" xmlns:a16="http://schemas.microsoft.com/office/drawing/2014/main" id="{4AC468BD-5B57-48B8-BD43-B321205D3E3C}"/>
              </a:ext>
            </a:extLst>
          </p:cNvPr>
          <p:cNvPicPr>
            <a:picLocks noChangeAspect="1"/>
          </p:cNvPicPr>
          <p:nvPr/>
        </p:nvPicPr>
        <p:blipFill>
          <a:blip r:embed="rId8"/>
          <a:stretch>
            <a:fillRect/>
          </a:stretch>
        </p:blipFill>
        <p:spPr>
          <a:xfrm>
            <a:off x="4741346" y="1710162"/>
            <a:ext cx="595654" cy="836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5" name="Immagine 44">
            <a:extLst>
              <a:ext uri="{FF2B5EF4-FFF2-40B4-BE49-F238E27FC236}">
                <a16:creationId xmlns="" xmlns:a16="http://schemas.microsoft.com/office/drawing/2014/main" id="{AC75B550-38AF-4571-8391-ACDFF4CA78D4}"/>
              </a:ext>
            </a:extLst>
          </p:cNvPr>
          <p:cNvPicPr>
            <a:picLocks noChangeAspect="1"/>
          </p:cNvPicPr>
          <p:nvPr/>
        </p:nvPicPr>
        <p:blipFill>
          <a:blip r:embed="rId9"/>
          <a:stretch>
            <a:fillRect/>
          </a:stretch>
        </p:blipFill>
        <p:spPr>
          <a:xfrm>
            <a:off x="5860190" y="1897046"/>
            <a:ext cx="590288" cy="834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8" name="Immagine 47">
            <a:extLst>
              <a:ext uri="{FF2B5EF4-FFF2-40B4-BE49-F238E27FC236}">
                <a16:creationId xmlns="" xmlns:a16="http://schemas.microsoft.com/office/drawing/2014/main" id="{4C0AA107-D708-4EA8-85D6-53049BC67338}"/>
              </a:ext>
            </a:extLst>
          </p:cNvPr>
          <p:cNvPicPr>
            <a:picLocks noChangeAspect="1"/>
          </p:cNvPicPr>
          <p:nvPr/>
        </p:nvPicPr>
        <p:blipFill>
          <a:blip r:embed="rId10"/>
          <a:stretch>
            <a:fillRect/>
          </a:stretch>
        </p:blipFill>
        <p:spPr>
          <a:xfrm>
            <a:off x="6260909" y="1195904"/>
            <a:ext cx="590288" cy="8401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9" name="Immagine 48">
            <a:extLst>
              <a:ext uri="{FF2B5EF4-FFF2-40B4-BE49-F238E27FC236}">
                <a16:creationId xmlns="" xmlns:a16="http://schemas.microsoft.com/office/drawing/2014/main" id="{8971E2DF-DEA6-4199-A0E4-CD331C681E53}"/>
              </a:ext>
            </a:extLst>
          </p:cNvPr>
          <p:cNvPicPr>
            <a:picLocks noChangeAspect="1"/>
          </p:cNvPicPr>
          <p:nvPr/>
        </p:nvPicPr>
        <p:blipFill>
          <a:blip r:embed="rId11"/>
          <a:stretch>
            <a:fillRect/>
          </a:stretch>
        </p:blipFill>
        <p:spPr>
          <a:xfrm>
            <a:off x="5863776" y="1313921"/>
            <a:ext cx="595654" cy="8401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0" name="Immagine 49">
            <a:extLst>
              <a:ext uri="{FF2B5EF4-FFF2-40B4-BE49-F238E27FC236}">
                <a16:creationId xmlns="" xmlns:a16="http://schemas.microsoft.com/office/drawing/2014/main" id="{BF9A5FA2-F513-4891-B967-8AF4F48F3A6E}"/>
              </a:ext>
            </a:extLst>
          </p:cNvPr>
          <p:cNvPicPr>
            <a:picLocks noChangeAspect="1"/>
          </p:cNvPicPr>
          <p:nvPr/>
        </p:nvPicPr>
        <p:blipFill>
          <a:blip r:embed="rId12"/>
          <a:stretch>
            <a:fillRect/>
          </a:stretch>
        </p:blipFill>
        <p:spPr>
          <a:xfrm>
            <a:off x="6261004" y="2904107"/>
            <a:ext cx="590288" cy="845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 name="Immagine 50">
            <a:extLst>
              <a:ext uri="{FF2B5EF4-FFF2-40B4-BE49-F238E27FC236}">
                <a16:creationId xmlns="" xmlns:a16="http://schemas.microsoft.com/office/drawing/2014/main" id="{81981B5D-97CD-45BB-9036-42DCEA3AF150}"/>
              </a:ext>
            </a:extLst>
          </p:cNvPr>
          <p:cNvPicPr>
            <a:picLocks noChangeAspect="1"/>
          </p:cNvPicPr>
          <p:nvPr/>
        </p:nvPicPr>
        <p:blipFill>
          <a:blip r:embed="rId13"/>
          <a:stretch>
            <a:fillRect/>
          </a:stretch>
        </p:blipFill>
        <p:spPr>
          <a:xfrm>
            <a:off x="6625580" y="2418363"/>
            <a:ext cx="590288" cy="836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5" name="Immagine 54">
            <a:extLst>
              <a:ext uri="{FF2B5EF4-FFF2-40B4-BE49-F238E27FC236}">
                <a16:creationId xmlns="" xmlns:a16="http://schemas.microsoft.com/office/drawing/2014/main" id="{B2F409ED-2ED2-4E36-8386-1A461179C7F2}"/>
              </a:ext>
            </a:extLst>
          </p:cNvPr>
          <p:cNvPicPr>
            <a:picLocks noChangeAspect="1"/>
          </p:cNvPicPr>
          <p:nvPr/>
        </p:nvPicPr>
        <p:blipFill>
          <a:blip r:embed="rId14"/>
          <a:stretch>
            <a:fillRect/>
          </a:stretch>
        </p:blipFill>
        <p:spPr>
          <a:xfrm>
            <a:off x="5820890" y="2513250"/>
            <a:ext cx="590288" cy="836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8" name="Immagine 57">
            <a:extLst>
              <a:ext uri="{FF2B5EF4-FFF2-40B4-BE49-F238E27FC236}">
                <a16:creationId xmlns="" xmlns:a16="http://schemas.microsoft.com/office/drawing/2014/main" id="{7C0F05CB-B899-4302-9A59-727C48ADDEEE}"/>
              </a:ext>
            </a:extLst>
          </p:cNvPr>
          <p:cNvPicPr>
            <a:picLocks noChangeAspect="1"/>
          </p:cNvPicPr>
          <p:nvPr/>
        </p:nvPicPr>
        <p:blipFill>
          <a:blip r:embed="rId15"/>
          <a:stretch>
            <a:fillRect/>
          </a:stretch>
        </p:blipFill>
        <p:spPr>
          <a:xfrm>
            <a:off x="5517554" y="3706367"/>
            <a:ext cx="584921" cy="8348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9" name="Immagine 58">
            <a:extLst>
              <a:ext uri="{FF2B5EF4-FFF2-40B4-BE49-F238E27FC236}">
                <a16:creationId xmlns="" xmlns:a16="http://schemas.microsoft.com/office/drawing/2014/main" id="{8E76073E-ECF8-47B8-B261-BCCFCD837BAF}"/>
              </a:ext>
            </a:extLst>
          </p:cNvPr>
          <p:cNvPicPr>
            <a:picLocks noChangeAspect="1"/>
          </p:cNvPicPr>
          <p:nvPr/>
        </p:nvPicPr>
        <p:blipFill>
          <a:blip r:embed="rId16"/>
          <a:stretch>
            <a:fillRect/>
          </a:stretch>
        </p:blipFill>
        <p:spPr>
          <a:xfrm>
            <a:off x="7059385" y="2708765"/>
            <a:ext cx="595654" cy="83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0" name="Immagine 59">
            <a:extLst>
              <a:ext uri="{FF2B5EF4-FFF2-40B4-BE49-F238E27FC236}">
                <a16:creationId xmlns="" xmlns:a16="http://schemas.microsoft.com/office/drawing/2014/main" id="{54CA00E4-E807-41F4-8E55-710FB5F77A30}"/>
              </a:ext>
            </a:extLst>
          </p:cNvPr>
          <p:cNvPicPr>
            <a:picLocks noChangeAspect="1"/>
          </p:cNvPicPr>
          <p:nvPr/>
        </p:nvPicPr>
        <p:blipFill>
          <a:blip r:embed="rId17"/>
          <a:stretch>
            <a:fillRect/>
          </a:stretch>
        </p:blipFill>
        <p:spPr>
          <a:xfrm>
            <a:off x="7243730" y="3139416"/>
            <a:ext cx="590288" cy="83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magine 8">
            <a:extLst>
              <a:ext uri="{FF2B5EF4-FFF2-40B4-BE49-F238E27FC236}">
                <a16:creationId xmlns="" xmlns:a16="http://schemas.microsoft.com/office/drawing/2014/main" id="{EE06745B-2FCB-428E-BB5A-72E11E4A81F3}"/>
              </a:ext>
            </a:extLst>
          </p:cNvPr>
          <p:cNvPicPr>
            <a:picLocks noChangeAspect="1"/>
          </p:cNvPicPr>
          <p:nvPr/>
        </p:nvPicPr>
        <p:blipFill>
          <a:blip r:embed="rId18"/>
          <a:stretch>
            <a:fillRect/>
          </a:stretch>
        </p:blipFill>
        <p:spPr>
          <a:xfrm>
            <a:off x="7009821" y="3622666"/>
            <a:ext cx="590288" cy="8428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6" name="Immagine 45">
            <a:extLst>
              <a:ext uri="{FF2B5EF4-FFF2-40B4-BE49-F238E27FC236}">
                <a16:creationId xmlns="" xmlns:a16="http://schemas.microsoft.com/office/drawing/2014/main" id="{890C3324-1871-4B20-86CC-E6521C341C02}"/>
              </a:ext>
            </a:extLst>
          </p:cNvPr>
          <p:cNvPicPr>
            <a:picLocks noChangeAspect="1"/>
          </p:cNvPicPr>
          <p:nvPr/>
        </p:nvPicPr>
        <p:blipFill>
          <a:blip r:embed="rId19"/>
          <a:stretch>
            <a:fillRect/>
          </a:stretch>
        </p:blipFill>
        <p:spPr>
          <a:xfrm>
            <a:off x="6673502" y="1349623"/>
            <a:ext cx="590288" cy="8428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7" name="Immagine 46">
            <a:extLst>
              <a:ext uri="{FF2B5EF4-FFF2-40B4-BE49-F238E27FC236}">
                <a16:creationId xmlns="" xmlns:a16="http://schemas.microsoft.com/office/drawing/2014/main" id="{9D5ABA6E-5DE9-4F81-BACC-0A488F641D50}"/>
              </a:ext>
            </a:extLst>
          </p:cNvPr>
          <p:cNvPicPr>
            <a:picLocks noChangeAspect="1"/>
          </p:cNvPicPr>
          <p:nvPr/>
        </p:nvPicPr>
        <p:blipFill>
          <a:blip r:embed="rId20"/>
          <a:stretch>
            <a:fillRect/>
          </a:stretch>
        </p:blipFill>
        <p:spPr>
          <a:xfrm>
            <a:off x="6373619" y="1572150"/>
            <a:ext cx="590288" cy="84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magine 15">
            <a:extLst>
              <a:ext uri="{FF2B5EF4-FFF2-40B4-BE49-F238E27FC236}">
                <a16:creationId xmlns="" xmlns:a16="http://schemas.microsoft.com/office/drawing/2014/main" id="{3E146DEC-9CF7-4F4E-B944-255363284D55}"/>
              </a:ext>
            </a:extLst>
          </p:cNvPr>
          <p:cNvPicPr>
            <a:picLocks noChangeAspect="1"/>
          </p:cNvPicPr>
          <p:nvPr/>
        </p:nvPicPr>
        <p:blipFill>
          <a:blip r:embed="rId21"/>
          <a:stretch>
            <a:fillRect/>
          </a:stretch>
        </p:blipFill>
        <p:spPr>
          <a:xfrm>
            <a:off x="7141853" y="4891611"/>
            <a:ext cx="590288" cy="8388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magine 17">
            <a:extLst>
              <a:ext uri="{FF2B5EF4-FFF2-40B4-BE49-F238E27FC236}">
                <a16:creationId xmlns="" xmlns:a16="http://schemas.microsoft.com/office/drawing/2014/main" id="{E88A20F4-F6B6-41CC-8ED0-429860C9A10B}"/>
              </a:ext>
            </a:extLst>
          </p:cNvPr>
          <p:cNvPicPr>
            <a:picLocks noChangeAspect="1"/>
          </p:cNvPicPr>
          <p:nvPr/>
        </p:nvPicPr>
        <p:blipFill>
          <a:blip r:embed="rId22"/>
          <a:stretch>
            <a:fillRect/>
          </a:stretch>
        </p:blipFill>
        <p:spPr>
          <a:xfrm>
            <a:off x="7714336" y="3802352"/>
            <a:ext cx="584921" cy="833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magine 13">
            <a:extLst>
              <a:ext uri="{FF2B5EF4-FFF2-40B4-BE49-F238E27FC236}">
                <a16:creationId xmlns="" xmlns:a16="http://schemas.microsoft.com/office/drawing/2014/main" id="{DF1BAFE1-A6D9-4D3A-8D40-62B609A47D4B}"/>
              </a:ext>
            </a:extLst>
          </p:cNvPr>
          <p:cNvPicPr>
            <a:picLocks noChangeAspect="1"/>
          </p:cNvPicPr>
          <p:nvPr/>
        </p:nvPicPr>
        <p:blipFill>
          <a:blip r:embed="rId23"/>
          <a:stretch>
            <a:fillRect/>
          </a:stretch>
        </p:blipFill>
        <p:spPr>
          <a:xfrm>
            <a:off x="8179575" y="3443964"/>
            <a:ext cx="590288" cy="84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magine 16">
            <a:extLst>
              <a:ext uri="{FF2B5EF4-FFF2-40B4-BE49-F238E27FC236}">
                <a16:creationId xmlns="" xmlns:a16="http://schemas.microsoft.com/office/drawing/2014/main" id="{CA5221E6-D7D5-45AD-B2E3-383926166F5D}"/>
              </a:ext>
            </a:extLst>
          </p:cNvPr>
          <p:cNvPicPr>
            <a:picLocks noChangeAspect="1"/>
          </p:cNvPicPr>
          <p:nvPr/>
        </p:nvPicPr>
        <p:blipFill>
          <a:blip r:embed="rId24"/>
          <a:stretch>
            <a:fillRect/>
          </a:stretch>
        </p:blipFill>
        <p:spPr>
          <a:xfrm>
            <a:off x="7942917" y="4471988"/>
            <a:ext cx="590288" cy="8267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3" name="CasellaDiTesto 62">
            <a:extLst>
              <a:ext uri="{FF2B5EF4-FFF2-40B4-BE49-F238E27FC236}">
                <a16:creationId xmlns="" xmlns:a16="http://schemas.microsoft.com/office/drawing/2014/main" id="{59932EC2-29A3-46CA-855C-FE9E45F4E711}"/>
              </a:ext>
            </a:extLst>
          </p:cNvPr>
          <p:cNvSpPr txBox="1"/>
          <p:nvPr/>
        </p:nvSpPr>
        <p:spPr>
          <a:xfrm>
            <a:off x="2564613" y="254895"/>
            <a:ext cx="6156679" cy="400110"/>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L’ATTIVITÀ DI REPORTISTICA</a:t>
            </a:r>
          </a:p>
        </p:txBody>
      </p:sp>
      <p:sp>
        <p:nvSpPr>
          <p:cNvPr id="64" name="CasellaDiTesto 63">
            <a:extLst>
              <a:ext uri="{FF2B5EF4-FFF2-40B4-BE49-F238E27FC236}">
                <a16:creationId xmlns="" xmlns:a16="http://schemas.microsoft.com/office/drawing/2014/main" id="{A7FA01B6-4B9A-4F37-938B-F1C2C838B54D}"/>
              </a:ext>
            </a:extLst>
          </p:cNvPr>
          <p:cNvSpPr txBox="1"/>
          <p:nvPr/>
        </p:nvSpPr>
        <p:spPr>
          <a:xfrm>
            <a:off x="309058" y="1196752"/>
            <a:ext cx="4559550" cy="4703852"/>
          </a:xfrm>
          <a:prstGeom prst="rect">
            <a:avLst/>
          </a:prstGeom>
          <a:noFill/>
        </p:spPr>
        <p:txBody>
          <a:bodyPr wrap="square" rtlCol="0">
            <a:spAutoFit/>
          </a:bodyPr>
          <a:lstStyle/>
          <a:p>
            <a:r>
              <a:rPr lang="it-IT" dirty="0">
                <a:cs typeface="Arial" panose="020B0604020202020204" pitchFamily="34" charset="0"/>
              </a:rPr>
              <a:t>I 21 </a:t>
            </a:r>
            <a:r>
              <a:rPr lang="it-IT" b="1" dirty="0">
                <a:solidFill>
                  <a:schemeClr val="tx2">
                    <a:lumMod val="60000"/>
                    <a:lumOff val="40000"/>
                  </a:schemeClr>
                </a:solidFill>
                <a:cs typeface="Arial" panose="020B0604020202020204" pitchFamily="34" charset="0"/>
              </a:rPr>
              <a:t>Report regionali </a:t>
            </a:r>
            <a:r>
              <a:rPr lang="it-IT" dirty="0">
                <a:cs typeface="Arial" panose="020B0604020202020204" pitchFamily="34" charset="0"/>
              </a:rPr>
              <a:t>costituiscono uno strumento informativo e di lavoro per </a:t>
            </a:r>
            <a:r>
              <a:rPr lang="it-IT" b="1" dirty="0">
                <a:solidFill>
                  <a:schemeClr val="tx2">
                    <a:lumMod val="60000"/>
                    <a:lumOff val="40000"/>
                  </a:schemeClr>
                </a:solidFill>
                <a:cs typeface="Arial" panose="020B0604020202020204" pitchFamily="34" charset="0"/>
              </a:rPr>
              <a:t>l’analisi strutturale e il monitoraggio delle dinamiche socioeconomiche dei territori.</a:t>
            </a:r>
          </a:p>
          <a:p>
            <a:endParaRPr lang="it-IT" sz="800" dirty="0">
              <a:cs typeface="Arial" panose="020B0604020202020204" pitchFamily="34" charset="0"/>
            </a:endParaRPr>
          </a:p>
          <a:p>
            <a:pPr>
              <a:spcAft>
                <a:spcPts val="1200"/>
              </a:spcAft>
            </a:pPr>
            <a:r>
              <a:rPr lang="it-IT" b="1" dirty="0">
                <a:solidFill>
                  <a:schemeClr val="tx2">
                    <a:lumMod val="60000"/>
                    <a:lumOff val="40000"/>
                  </a:schemeClr>
                </a:solidFill>
                <a:cs typeface="Arial" panose="020B0604020202020204" pitchFamily="34" charset="0"/>
              </a:rPr>
              <a:t>Caratteristiche</a:t>
            </a:r>
          </a:p>
          <a:p>
            <a:pPr marL="285750" indent="-285750">
              <a:spcBef>
                <a:spcPts val="200"/>
              </a:spcBef>
              <a:spcAft>
                <a:spcPts val="200"/>
              </a:spcAft>
              <a:buClr>
                <a:srgbClr val="009FE4"/>
              </a:buClr>
              <a:buSzPct val="140000"/>
              <a:buBlip>
                <a:blip r:embed="rId25"/>
              </a:buBlip>
            </a:pPr>
            <a:r>
              <a:rPr lang="it-IT" b="1" dirty="0">
                <a:solidFill>
                  <a:schemeClr val="tx2">
                    <a:lumMod val="60000"/>
                    <a:lumOff val="40000"/>
                  </a:schemeClr>
                </a:solidFill>
                <a:cs typeface="Arial" panose="020B0604020202020204" pitchFamily="34" charset="0"/>
              </a:rPr>
              <a:t>Valorizzazione </a:t>
            </a:r>
            <a:r>
              <a:rPr lang="it-IT" dirty="0">
                <a:cs typeface="Arial" panose="020B0604020202020204" pitchFamily="34" charset="0"/>
              </a:rPr>
              <a:t>dei giacimenti statistici delle Camere di commercio e integrazione con altre fonti</a:t>
            </a:r>
          </a:p>
          <a:p>
            <a:pPr marL="285750" indent="-285750">
              <a:spcBef>
                <a:spcPts val="200"/>
              </a:spcBef>
              <a:spcAft>
                <a:spcPts val="200"/>
              </a:spcAft>
              <a:buClr>
                <a:srgbClr val="009FE4"/>
              </a:buClr>
              <a:buSzPct val="140000"/>
              <a:buBlip>
                <a:blip r:embed="rId25"/>
              </a:buBlip>
            </a:pPr>
            <a:r>
              <a:rPr lang="it-IT" b="1" dirty="0">
                <a:solidFill>
                  <a:schemeClr val="tx2">
                    <a:lumMod val="60000"/>
                    <a:lumOff val="40000"/>
                  </a:schemeClr>
                </a:solidFill>
                <a:cs typeface="Arial" panose="020B0604020202020204" pitchFamily="34" charset="0"/>
              </a:rPr>
              <a:t>Coerenziazione delle informazioni</a:t>
            </a:r>
            <a:r>
              <a:rPr lang="it-IT" b="1" dirty="0">
                <a:cs typeface="Arial" panose="020B0604020202020204" pitchFamily="34" charset="0"/>
              </a:rPr>
              <a:t> </a:t>
            </a:r>
            <a:r>
              <a:rPr lang="it-IT" dirty="0">
                <a:cs typeface="Arial" panose="020B0604020202020204" pitchFamily="34" charset="0"/>
              </a:rPr>
              <a:t>con i temi inerenti l’Accordo di Partenariato</a:t>
            </a:r>
          </a:p>
          <a:p>
            <a:pPr marL="285750" indent="-285750">
              <a:spcBef>
                <a:spcPts val="200"/>
              </a:spcBef>
              <a:spcAft>
                <a:spcPts val="200"/>
              </a:spcAft>
              <a:buClr>
                <a:srgbClr val="009FE4"/>
              </a:buClr>
              <a:buSzPct val="140000"/>
              <a:buBlip>
                <a:blip r:embed="rId25"/>
              </a:buBlip>
            </a:pPr>
            <a:r>
              <a:rPr lang="it-IT" dirty="0">
                <a:cs typeface="Arial" panose="020B0604020202020204" pitchFamily="34" charset="0"/>
              </a:rPr>
              <a:t>Analisi degli andamenti anche all’interno di </a:t>
            </a:r>
            <a:r>
              <a:rPr lang="it-IT" b="1" dirty="0">
                <a:solidFill>
                  <a:schemeClr val="tx2">
                    <a:lumMod val="60000"/>
                    <a:lumOff val="40000"/>
                  </a:schemeClr>
                </a:solidFill>
                <a:cs typeface="Arial" panose="020B0604020202020204" pitchFamily="34" charset="0"/>
              </a:rPr>
              <a:t>aree sovracomunali </a:t>
            </a:r>
            <a:r>
              <a:rPr lang="it-IT" dirty="0">
                <a:cs typeface="Arial" panose="020B0604020202020204" pitchFamily="34" charset="0"/>
              </a:rPr>
              <a:t>di particolare interesse (ad es. aree interne)</a:t>
            </a:r>
          </a:p>
          <a:p>
            <a:pPr marL="285750" indent="-285750">
              <a:spcBef>
                <a:spcPts val="200"/>
              </a:spcBef>
              <a:spcAft>
                <a:spcPts val="200"/>
              </a:spcAft>
              <a:buClr>
                <a:srgbClr val="009FE4"/>
              </a:buClr>
              <a:buSzPct val="140000"/>
              <a:buBlip>
                <a:blip r:embed="rId25"/>
              </a:buBlip>
            </a:pPr>
            <a:r>
              <a:rPr lang="it-IT" dirty="0">
                <a:cs typeface="Arial" panose="020B0604020202020204" pitchFamily="34" charset="0"/>
              </a:rPr>
              <a:t>Adozione di modalità di presentazione dei risultati anche per </a:t>
            </a:r>
            <a:r>
              <a:rPr lang="it-IT" b="1" dirty="0">
                <a:solidFill>
                  <a:schemeClr val="tx2">
                    <a:lumMod val="60000"/>
                    <a:lumOff val="40000"/>
                  </a:schemeClr>
                </a:solidFill>
                <a:cs typeface="Arial" panose="020B0604020202020204" pitchFamily="34" charset="0"/>
              </a:rPr>
              <a:t>infografiche</a:t>
            </a:r>
          </a:p>
        </p:txBody>
      </p:sp>
      <p:sp>
        <p:nvSpPr>
          <p:cNvPr id="2" name="Rettangolo 1">
            <a:extLst>
              <a:ext uri="{FF2B5EF4-FFF2-40B4-BE49-F238E27FC236}">
                <a16:creationId xmlns="" xmlns:a16="http://schemas.microsoft.com/office/drawing/2014/main" id="{86E6AC6C-4FEF-4ADF-BEB4-3D94A85F16DB}"/>
              </a:ext>
            </a:extLst>
          </p:cNvPr>
          <p:cNvSpPr/>
          <p:nvPr/>
        </p:nvSpPr>
        <p:spPr>
          <a:xfrm>
            <a:off x="309058" y="5894951"/>
            <a:ext cx="8224147" cy="923330"/>
          </a:xfrm>
          <a:prstGeom prst="rect">
            <a:avLst/>
          </a:prstGeom>
        </p:spPr>
        <p:txBody>
          <a:bodyPr wrap="square">
            <a:spAutoFit/>
          </a:bodyPr>
          <a:lstStyle/>
          <a:p>
            <a:pPr algn="just"/>
            <a:r>
              <a:rPr lang="it-IT" dirty="0">
                <a:cs typeface="Arial" panose="020B0604020202020204" pitchFamily="34" charset="0"/>
              </a:rPr>
              <a:t>I capitoli </a:t>
            </a:r>
            <a:r>
              <a:rPr lang="it-IT" b="1" dirty="0">
                <a:solidFill>
                  <a:schemeClr val="tx2">
                    <a:lumMod val="60000"/>
                    <a:lumOff val="40000"/>
                  </a:schemeClr>
                </a:solidFill>
                <a:cs typeface="Arial" panose="020B0604020202020204" pitchFamily="34" charset="0"/>
              </a:rPr>
              <a:t>(demografia, caratteristiche strutturali e di tendenza del sistema produttivo, dei settori, internazionalizzazione, mercato del lavoro, credito) sono preceduti da una lettura generale del contesto socio economico. </a:t>
            </a:r>
          </a:p>
        </p:txBody>
      </p:sp>
    </p:spTree>
    <p:extLst>
      <p:ext uri="{BB962C8B-B14F-4D97-AF65-F5344CB8AC3E}">
        <p14:creationId xmlns:p14="http://schemas.microsoft.com/office/powerpoint/2010/main" val="121423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3</a:t>
            </a:r>
          </a:p>
        </p:txBody>
      </p:sp>
      <p:sp>
        <p:nvSpPr>
          <p:cNvPr id="15" name="CasellaDiTesto 14"/>
          <p:cNvSpPr txBox="1"/>
          <p:nvPr/>
        </p:nvSpPr>
        <p:spPr>
          <a:xfrm>
            <a:off x="2537771" y="3624148"/>
            <a:ext cx="1476169" cy="1169551"/>
          </a:xfrm>
          <a:prstGeom prst="rect">
            <a:avLst/>
          </a:prstGeom>
          <a:noFill/>
        </p:spPr>
        <p:txBody>
          <a:bodyPr wrap="square" rtlCol="0">
            <a:spAutoFit/>
          </a:bodyPr>
          <a:lstStyle/>
          <a:p>
            <a:r>
              <a:rPr lang="it-IT" sz="1400" dirty="0">
                <a:solidFill>
                  <a:schemeClr val="bg1"/>
                </a:solidFill>
                <a:cs typeface="Arial" panose="020B0604020202020204" pitchFamily="34" charset="0"/>
              </a:rPr>
              <a:t>Testo fase Testo fase Testo fase</a:t>
            </a:r>
          </a:p>
          <a:p>
            <a:r>
              <a:rPr lang="it-IT" sz="1400" dirty="0">
                <a:solidFill>
                  <a:schemeClr val="bg1"/>
                </a:solidFill>
                <a:cs typeface="Arial" panose="020B0604020202020204" pitchFamily="34" charset="0"/>
              </a:rPr>
              <a:t>Testo fase Testo fase Testo fase</a:t>
            </a:r>
          </a:p>
          <a:p>
            <a:endParaRPr lang="it-IT" sz="1400" dirty="0">
              <a:solidFill>
                <a:schemeClr val="bg1"/>
              </a:solidFill>
              <a:cs typeface="Arial" panose="020B0604020202020204" pitchFamily="34" charset="0"/>
            </a:endParaRPr>
          </a:p>
        </p:txBody>
      </p:sp>
      <p:sp>
        <p:nvSpPr>
          <p:cNvPr id="17" name="CasellaDiTesto 16"/>
          <p:cNvSpPr txBox="1"/>
          <p:nvPr/>
        </p:nvSpPr>
        <p:spPr>
          <a:xfrm>
            <a:off x="6375062" y="3629999"/>
            <a:ext cx="1476169" cy="1169551"/>
          </a:xfrm>
          <a:prstGeom prst="rect">
            <a:avLst/>
          </a:prstGeom>
          <a:noFill/>
        </p:spPr>
        <p:txBody>
          <a:bodyPr wrap="square" rtlCol="0">
            <a:spAutoFit/>
          </a:bodyPr>
          <a:lstStyle/>
          <a:p>
            <a:r>
              <a:rPr lang="it-IT" sz="1400" dirty="0">
                <a:solidFill>
                  <a:schemeClr val="bg1"/>
                </a:solidFill>
                <a:cs typeface="Arial" panose="020B0604020202020204" pitchFamily="34" charset="0"/>
              </a:rPr>
              <a:t>Testo fase Testo fase Testo fase</a:t>
            </a:r>
          </a:p>
          <a:p>
            <a:r>
              <a:rPr lang="it-IT" sz="1400" dirty="0">
                <a:solidFill>
                  <a:schemeClr val="bg1"/>
                </a:solidFill>
                <a:cs typeface="Arial" panose="020B0604020202020204" pitchFamily="34" charset="0"/>
              </a:rPr>
              <a:t>Testo fase Testo fase Testo fase</a:t>
            </a:r>
          </a:p>
          <a:p>
            <a:endParaRPr lang="it-IT" sz="1400" dirty="0">
              <a:solidFill>
                <a:schemeClr val="bg1"/>
              </a:solidFill>
              <a:cs typeface="Arial" panose="020B0604020202020204" pitchFamily="34" charset="0"/>
            </a:endParaRPr>
          </a:p>
        </p:txBody>
      </p:sp>
      <p:sp>
        <p:nvSpPr>
          <p:cNvPr id="19" name="CasellaDiTesto 18"/>
          <p:cNvSpPr txBox="1"/>
          <p:nvPr/>
        </p:nvSpPr>
        <p:spPr>
          <a:xfrm>
            <a:off x="2195736" y="260648"/>
            <a:ext cx="6156679" cy="400110"/>
          </a:xfrm>
          <a:prstGeom prst="rect">
            <a:avLst/>
          </a:prstGeom>
          <a:noFill/>
        </p:spPr>
        <p:txBody>
          <a:bodyPr wrap="square" rtlCol="0">
            <a:spAutoFit/>
          </a:bodyPr>
          <a:lstStyle/>
          <a:p>
            <a:pPr algn="r"/>
            <a:r>
              <a:rPr lang="it-IT" sz="2000" b="1" dirty="0">
                <a:solidFill>
                  <a:schemeClr val="tx2">
                    <a:lumMod val="60000"/>
                    <a:lumOff val="40000"/>
                  </a:schemeClr>
                </a:solidFill>
                <a:cs typeface="Arial" panose="020B0604020202020204" pitchFamily="34" charset="0"/>
              </a:rPr>
              <a:t>GLI INCONTRI SUL TERRITORIO</a:t>
            </a:r>
          </a:p>
        </p:txBody>
      </p:sp>
      <p:sp>
        <p:nvSpPr>
          <p:cNvPr id="20" name="CasellaDiTesto 19"/>
          <p:cNvSpPr txBox="1"/>
          <p:nvPr/>
        </p:nvSpPr>
        <p:spPr>
          <a:xfrm>
            <a:off x="323528" y="1628800"/>
            <a:ext cx="7776864" cy="5355312"/>
          </a:xfrm>
          <a:prstGeom prst="rect">
            <a:avLst/>
          </a:prstGeom>
          <a:noFill/>
        </p:spPr>
        <p:txBody>
          <a:bodyPr wrap="square" rtlCol="0">
            <a:spAutoFit/>
          </a:bodyPr>
          <a:lstStyle/>
          <a:p>
            <a:pPr marL="285750" indent="-285750" algn="just">
              <a:buFont typeface="Arial"/>
              <a:buChar char="•"/>
            </a:pPr>
            <a:r>
              <a:rPr lang="it-IT" dirty="0">
                <a:cs typeface="Arial" panose="020B0604020202020204" pitchFamily="34" charset="0"/>
              </a:rPr>
              <a:t>21 Report regionali semestrali, con approfondimenti provinciali e/o </a:t>
            </a:r>
            <a:r>
              <a:rPr lang="it-IT" dirty="0" err="1">
                <a:cs typeface="Arial" panose="020B0604020202020204" pitchFamily="34" charset="0"/>
              </a:rPr>
              <a:t>subprovinciali</a:t>
            </a:r>
            <a:r>
              <a:rPr lang="it-IT" dirty="0">
                <a:cs typeface="Arial" panose="020B0604020202020204" pitchFamily="34" charset="0"/>
              </a:rPr>
              <a:t>, per complessivi </a:t>
            </a:r>
            <a:r>
              <a:rPr lang="it-IT" b="1" dirty="0">
                <a:solidFill>
                  <a:schemeClr val="tx2">
                    <a:lumMod val="60000"/>
                    <a:lumOff val="40000"/>
                  </a:schemeClr>
                </a:solidFill>
                <a:cs typeface="Arial" panose="020B0604020202020204" pitchFamily="34" charset="0"/>
              </a:rPr>
              <a:t>63 Report</a:t>
            </a:r>
            <a:r>
              <a:rPr lang="it-IT" dirty="0">
                <a:cs typeface="Arial" panose="020B0604020202020204" pitchFamily="34" charset="0"/>
              </a:rPr>
              <a:t>.</a:t>
            </a:r>
          </a:p>
          <a:p>
            <a:pPr marL="285750" indent="-285750" algn="just">
              <a:buFont typeface="Arial"/>
              <a:buChar char="•"/>
            </a:pPr>
            <a:endParaRPr lang="it-IT" dirty="0">
              <a:cs typeface="Arial" panose="020B0604020202020204" pitchFamily="34" charset="0"/>
            </a:endParaRPr>
          </a:p>
          <a:p>
            <a:pPr marL="285750" indent="-285750" algn="just">
              <a:buFont typeface="Arial"/>
              <a:buChar char="•"/>
            </a:pPr>
            <a:endParaRPr lang="it-IT" dirty="0">
              <a:cs typeface="Arial" panose="020B0604020202020204" pitchFamily="34" charset="0"/>
            </a:endParaRPr>
          </a:p>
          <a:p>
            <a:pPr marL="285750" lvl="1" indent="-285750" algn="just">
              <a:buFont typeface="Arial" panose="020B0604020202020204" pitchFamily="34" charset="0"/>
              <a:buChar char="•"/>
            </a:pPr>
            <a:r>
              <a:rPr lang="it-IT" dirty="0">
                <a:cs typeface="Arial" panose="020B0604020202020204" pitchFamily="34" charset="0"/>
              </a:rPr>
              <a:t>Il primo </a:t>
            </a:r>
            <a:r>
              <a:rPr lang="it-IT" b="1" dirty="0">
                <a:solidFill>
                  <a:schemeClr val="tx2">
                    <a:lumMod val="60000"/>
                    <a:lumOff val="40000"/>
                  </a:schemeClr>
                </a:solidFill>
                <a:cs typeface="Arial" panose="020B0604020202020204" pitchFamily="34" charset="0"/>
              </a:rPr>
              <a:t>Report</a:t>
            </a:r>
            <a:r>
              <a:rPr lang="it-IT" dirty="0">
                <a:cs typeface="Arial" panose="020B0604020202020204" pitchFamily="34" charset="0"/>
              </a:rPr>
              <a:t> è stato presentato nell’ambito di </a:t>
            </a:r>
            <a:r>
              <a:rPr lang="it-IT" i="1" dirty="0">
                <a:solidFill>
                  <a:schemeClr val="tx2">
                    <a:lumMod val="60000"/>
                    <a:lumOff val="40000"/>
                  </a:schemeClr>
                </a:solidFill>
                <a:cs typeface="Arial" panose="020B0604020202020204" pitchFamily="34" charset="0"/>
              </a:rPr>
              <a:t>#SISPRINT IN TOUR </a:t>
            </a:r>
            <a:r>
              <a:rPr lang="it-IT" dirty="0">
                <a:cs typeface="Arial" panose="020B0604020202020204" pitchFamily="34" charset="0"/>
              </a:rPr>
              <a:t>a partire da ottobre 2018.  Questi gli incontri svolti: </a:t>
            </a:r>
          </a:p>
          <a:p>
            <a:pPr marL="285750" indent="-285750" algn="just">
              <a:buFont typeface="Arial" panose="020B0604020202020204" pitchFamily="34" charset="0"/>
              <a:buChar char="•"/>
            </a:pPr>
            <a:r>
              <a:rPr lang="it-IT" dirty="0">
                <a:cs typeface="Arial" panose="020B0604020202020204" pitchFamily="34" charset="0"/>
              </a:rPr>
              <a:t> </a:t>
            </a:r>
          </a:p>
          <a:p>
            <a:pPr lvl="1" algn="just"/>
            <a:r>
              <a:rPr lang="it-IT" dirty="0">
                <a:solidFill>
                  <a:schemeClr val="tx2">
                    <a:lumMod val="60000"/>
                    <a:lumOff val="40000"/>
                  </a:schemeClr>
                </a:solidFill>
                <a:cs typeface="Arial" panose="020B0604020202020204" pitchFamily="34" charset="0"/>
              </a:rPr>
              <a:t>Trento</a:t>
            </a:r>
            <a:r>
              <a:rPr lang="it-IT" dirty="0">
                <a:cs typeface="Arial" panose="020B0604020202020204" pitchFamily="34" charset="0"/>
              </a:rPr>
              <a:t>	</a:t>
            </a:r>
            <a:r>
              <a:rPr lang="it-IT" i="1" dirty="0">
                <a:cs typeface="Arial" panose="020B0604020202020204" pitchFamily="34" charset="0"/>
              </a:rPr>
              <a:t>10 ottobre</a:t>
            </a:r>
          </a:p>
          <a:p>
            <a:pPr lvl="1" algn="just"/>
            <a:r>
              <a:rPr lang="it-IT" dirty="0">
                <a:solidFill>
                  <a:schemeClr val="tx2">
                    <a:lumMod val="60000"/>
                    <a:lumOff val="40000"/>
                  </a:schemeClr>
                </a:solidFill>
                <a:cs typeface="Arial" panose="020B0604020202020204" pitchFamily="34" charset="0"/>
              </a:rPr>
              <a:t>Cosenza</a:t>
            </a:r>
            <a:r>
              <a:rPr lang="it-IT" dirty="0">
                <a:cs typeface="Arial" panose="020B0604020202020204" pitchFamily="34" charset="0"/>
              </a:rPr>
              <a:t>	</a:t>
            </a:r>
            <a:r>
              <a:rPr lang="it-IT" i="1" dirty="0">
                <a:cs typeface="Arial" panose="020B0604020202020204" pitchFamily="34" charset="0"/>
              </a:rPr>
              <a:t>15 ottobre</a:t>
            </a:r>
          </a:p>
          <a:p>
            <a:pPr lvl="1" algn="just"/>
            <a:r>
              <a:rPr lang="it-IT" dirty="0">
                <a:solidFill>
                  <a:schemeClr val="tx2">
                    <a:lumMod val="60000"/>
                    <a:lumOff val="40000"/>
                  </a:schemeClr>
                </a:solidFill>
                <a:cs typeface="Arial" panose="020B0604020202020204" pitchFamily="34" charset="0"/>
              </a:rPr>
              <a:t>L’Aquila</a:t>
            </a:r>
            <a:r>
              <a:rPr lang="it-IT" dirty="0">
                <a:cs typeface="Arial" panose="020B0604020202020204" pitchFamily="34" charset="0"/>
              </a:rPr>
              <a:t>	</a:t>
            </a:r>
            <a:r>
              <a:rPr lang="it-IT" i="1" dirty="0">
                <a:cs typeface="Arial" panose="020B0604020202020204" pitchFamily="34" charset="0"/>
              </a:rPr>
              <a:t>15 ottobre</a:t>
            </a:r>
          </a:p>
          <a:p>
            <a:pPr lvl="1" algn="just"/>
            <a:r>
              <a:rPr lang="it-IT" dirty="0">
                <a:solidFill>
                  <a:schemeClr val="tx2">
                    <a:lumMod val="60000"/>
                    <a:lumOff val="40000"/>
                  </a:schemeClr>
                </a:solidFill>
                <a:cs typeface="Arial" panose="020B0604020202020204" pitchFamily="34" charset="0"/>
              </a:rPr>
              <a:t>Bari</a:t>
            </a:r>
            <a:r>
              <a:rPr lang="it-IT" dirty="0">
                <a:cs typeface="Arial" panose="020B0604020202020204" pitchFamily="34" charset="0"/>
              </a:rPr>
              <a:t>		</a:t>
            </a:r>
            <a:r>
              <a:rPr lang="it-IT" i="1" dirty="0">
                <a:cs typeface="Arial" panose="020B0604020202020204" pitchFamily="34" charset="0"/>
              </a:rPr>
              <a:t>16 ottobre</a:t>
            </a:r>
          </a:p>
          <a:p>
            <a:pPr lvl="1" algn="just"/>
            <a:r>
              <a:rPr lang="it-IT" dirty="0">
                <a:solidFill>
                  <a:schemeClr val="tx2">
                    <a:lumMod val="60000"/>
                    <a:lumOff val="40000"/>
                  </a:schemeClr>
                </a:solidFill>
                <a:cs typeface="Arial" panose="020B0604020202020204" pitchFamily="34" charset="0"/>
              </a:rPr>
              <a:t>Bolzano</a:t>
            </a:r>
            <a:r>
              <a:rPr lang="it-IT" dirty="0">
                <a:cs typeface="Arial" panose="020B0604020202020204" pitchFamily="34" charset="0"/>
              </a:rPr>
              <a:t>	</a:t>
            </a:r>
            <a:r>
              <a:rPr lang="it-IT" i="1" dirty="0">
                <a:cs typeface="Arial" panose="020B0604020202020204" pitchFamily="34" charset="0"/>
              </a:rPr>
              <a:t>16 ottobre</a:t>
            </a:r>
          </a:p>
          <a:p>
            <a:pPr lvl="1" algn="just"/>
            <a:r>
              <a:rPr lang="it-IT" dirty="0">
                <a:solidFill>
                  <a:schemeClr val="tx2">
                    <a:lumMod val="60000"/>
                    <a:lumOff val="40000"/>
                  </a:schemeClr>
                </a:solidFill>
                <a:cs typeface="Arial" panose="020B0604020202020204" pitchFamily="34" charset="0"/>
              </a:rPr>
              <a:t>Campobasso</a:t>
            </a:r>
            <a:r>
              <a:rPr lang="it-IT" dirty="0">
                <a:cs typeface="Arial" panose="020B0604020202020204" pitchFamily="34" charset="0"/>
              </a:rPr>
              <a:t>	</a:t>
            </a:r>
            <a:r>
              <a:rPr lang="it-IT" i="1" dirty="0">
                <a:cs typeface="Arial" panose="020B0604020202020204" pitchFamily="34" charset="0"/>
              </a:rPr>
              <a:t>22 ottobre</a:t>
            </a:r>
          </a:p>
          <a:p>
            <a:pPr lvl="1" algn="just"/>
            <a:r>
              <a:rPr lang="it-IT" dirty="0">
                <a:solidFill>
                  <a:schemeClr val="tx2">
                    <a:lumMod val="60000"/>
                    <a:lumOff val="40000"/>
                  </a:schemeClr>
                </a:solidFill>
                <a:cs typeface="Arial" panose="020B0604020202020204" pitchFamily="34" charset="0"/>
              </a:rPr>
              <a:t>Trieste</a:t>
            </a:r>
            <a:r>
              <a:rPr lang="it-IT" dirty="0">
                <a:cs typeface="Arial" panose="020B0604020202020204" pitchFamily="34" charset="0"/>
              </a:rPr>
              <a:t>	</a:t>
            </a:r>
            <a:r>
              <a:rPr lang="it-IT" i="1" dirty="0">
                <a:cs typeface="Arial" panose="020B0604020202020204" pitchFamily="34" charset="0"/>
              </a:rPr>
              <a:t>23 ottobre</a:t>
            </a:r>
          </a:p>
          <a:p>
            <a:pPr lvl="1" algn="just"/>
            <a:endParaRPr lang="it-IT" dirty="0">
              <a:cs typeface="Arial" panose="020B0604020202020204" pitchFamily="34" charset="0"/>
            </a:endParaRPr>
          </a:p>
          <a:p>
            <a:pPr marL="285750" indent="-285750" algn="just">
              <a:buFont typeface="Arial" panose="020B0604020202020204" pitchFamily="34" charset="0"/>
              <a:buChar char="•"/>
            </a:pPr>
            <a:r>
              <a:rPr lang="it-IT" dirty="0">
                <a:cs typeface="Arial" panose="020B0604020202020204" pitchFamily="34" charset="0"/>
              </a:rPr>
              <a:t>Da fine </a:t>
            </a:r>
            <a:r>
              <a:rPr lang="it-IT" dirty="0">
                <a:solidFill>
                  <a:schemeClr val="tx2">
                    <a:lumMod val="60000"/>
                    <a:lumOff val="40000"/>
                  </a:schemeClr>
                </a:solidFill>
                <a:cs typeface="Arial" panose="020B0604020202020204" pitchFamily="34" charset="0"/>
              </a:rPr>
              <a:t>maggio 2019</a:t>
            </a:r>
            <a:r>
              <a:rPr lang="it-IT" dirty="0">
                <a:cs typeface="Arial" panose="020B0604020202020204" pitchFamily="34" charset="0"/>
              </a:rPr>
              <a:t> sarà disponibile il </a:t>
            </a:r>
            <a:r>
              <a:rPr lang="it-IT" b="1" dirty="0">
                <a:solidFill>
                  <a:schemeClr val="tx2">
                    <a:lumMod val="60000"/>
                    <a:lumOff val="40000"/>
                  </a:schemeClr>
                </a:solidFill>
                <a:cs typeface="Arial" panose="020B0604020202020204" pitchFamily="34" charset="0"/>
              </a:rPr>
              <a:t>secondo Report semestrale</a:t>
            </a:r>
          </a:p>
          <a:p>
            <a:pPr algn="just"/>
            <a:endParaRPr lang="it-IT" dirty="0">
              <a:cs typeface="Arial" panose="020B0604020202020204" pitchFamily="34" charset="0"/>
            </a:endParaRPr>
          </a:p>
          <a:p>
            <a:pPr marL="285750" indent="-285750" algn="just">
              <a:buFont typeface="Arial"/>
              <a:buChar char="•"/>
            </a:pPr>
            <a:endParaRPr lang="it-IT" dirty="0">
              <a:cs typeface="Arial" panose="020B0604020202020204" pitchFamily="34" charset="0"/>
            </a:endParaRPr>
          </a:p>
          <a:p>
            <a:pPr marL="285750" indent="-285750" algn="just">
              <a:buFont typeface="Arial"/>
              <a:buChar char="•"/>
            </a:pPr>
            <a:endParaRPr lang="it-IT" dirty="0">
              <a:cs typeface="Arial" panose="020B0604020202020204" pitchFamily="34" charset="0"/>
            </a:endParaRPr>
          </a:p>
        </p:txBody>
      </p:sp>
      <p:sp>
        <p:nvSpPr>
          <p:cNvPr id="9" name="CasellaDiTesto 8"/>
          <p:cNvSpPr txBox="1"/>
          <p:nvPr/>
        </p:nvSpPr>
        <p:spPr>
          <a:xfrm>
            <a:off x="4425123" y="3517671"/>
            <a:ext cx="4035309" cy="3139321"/>
          </a:xfrm>
          <a:prstGeom prst="rect">
            <a:avLst/>
          </a:prstGeom>
          <a:noFill/>
        </p:spPr>
        <p:txBody>
          <a:bodyPr wrap="square" rtlCol="0">
            <a:spAutoFit/>
          </a:bodyPr>
          <a:lstStyle/>
          <a:p>
            <a:pPr lvl="1" algn="just"/>
            <a:r>
              <a:rPr lang="it-IT" dirty="0">
                <a:solidFill>
                  <a:schemeClr val="tx2">
                    <a:lumMod val="60000"/>
                    <a:lumOff val="40000"/>
                  </a:schemeClr>
                </a:solidFill>
                <a:cs typeface="Arial" panose="020B0604020202020204" pitchFamily="34" charset="0"/>
              </a:rPr>
              <a:t>Aosta</a:t>
            </a:r>
            <a:r>
              <a:rPr lang="it-IT" dirty="0">
                <a:cs typeface="Arial" panose="020B0604020202020204" pitchFamily="34" charset="0"/>
              </a:rPr>
              <a:t>	</a:t>
            </a:r>
            <a:r>
              <a:rPr lang="it-IT" i="1" dirty="0">
                <a:cs typeface="Arial" panose="020B0604020202020204" pitchFamily="34" charset="0"/>
              </a:rPr>
              <a:t>25 ottobre</a:t>
            </a:r>
          </a:p>
          <a:p>
            <a:pPr lvl="1" algn="just"/>
            <a:r>
              <a:rPr lang="it-IT" dirty="0">
                <a:solidFill>
                  <a:schemeClr val="tx2">
                    <a:lumMod val="60000"/>
                    <a:lumOff val="40000"/>
                  </a:schemeClr>
                </a:solidFill>
                <a:cs typeface="Arial" panose="020B0604020202020204" pitchFamily="34" charset="0"/>
              </a:rPr>
              <a:t>Venezia</a:t>
            </a:r>
            <a:r>
              <a:rPr lang="it-IT" dirty="0">
                <a:cs typeface="Arial" panose="020B0604020202020204" pitchFamily="34" charset="0"/>
              </a:rPr>
              <a:t>	</a:t>
            </a:r>
            <a:r>
              <a:rPr lang="it-IT" i="1" dirty="0">
                <a:cs typeface="Arial" panose="020B0604020202020204" pitchFamily="34" charset="0"/>
              </a:rPr>
              <a:t>29 novembre</a:t>
            </a:r>
          </a:p>
          <a:p>
            <a:pPr lvl="1" algn="just"/>
            <a:r>
              <a:rPr lang="it-IT" dirty="0">
                <a:solidFill>
                  <a:schemeClr val="tx2">
                    <a:lumMod val="60000"/>
                    <a:lumOff val="40000"/>
                  </a:schemeClr>
                </a:solidFill>
                <a:cs typeface="Arial" panose="020B0604020202020204" pitchFamily="34" charset="0"/>
              </a:rPr>
              <a:t>Cagliari</a:t>
            </a:r>
            <a:r>
              <a:rPr lang="it-IT" dirty="0">
                <a:cs typeface="Arial" panose="020B0604020202020204" pitchFamily="34" charset="0"/>
              </a:rPr>
              <a:t>	</a:t>
            </a:r>
            <a:r>
              <a:rPr lang="it-IT" i="1" dirty="0">
                <a:cs typeface="Arial" panose="020B0604020202020204" pitchFamily="34" charset="0"/>
              </a:rPr>
              <a:t>30 novembre</a:t>
            </a:r>
          </a:p>
          <a:p>
            <a:pPr lvl="1" algn="just"/>
            <a:r>
              <a:rPr lang="it-IT" dirty="0">
                <a:solidFill>
                  <a:schemeClr val="tx2">
                    <a:lumMod val="60000"/>
                    <a:lumOff val="40000"/>
                  </a:schemeClr>
                </a:solidFill>
                <a:cs typeface="Arial" panose="020B0604020202020204" pitchFamily="34" charset="0"/>
              </a:rPr>
              <a:t>Salerno</a:t>
            </a:r>
            <a:r>
              <a:rPr lang="it-IT" dirty="0">
                <a:cs typeface="Arial" panose="020B0604020202020204" pitchFamily="34" charset="0"/>
              </a:rPr>
              <a:t>	</a:t>
            </a:r>
            <a:r>
              <a:rPr lang="it-IT" i="1" dirty="0">
                <a:cs typeface="Arial" panose="020B0604020202020204" pitchFamily="34" charset="0"/>
              </a:rPr>
              <a:t>4 dicembre</a:t>
            </a:r>
          </a:p>
          <a:p>
            <a:pPr lvl="1" algn="just"/>
            <a:r>
              <a:rPr lang="it-IT" dirty="0">
                <a:solidFill>
                  <a:schemeClr val="tx2">
                    <a:lumMod val="60000"/>
                    <a:lumOff val="40000"/>
                  </a:schemeClr>
                </a:solidFill>
                <a:cs typeface="Arial" panose="020B0604020202020204" pitchFamily="34" charset="0"/>
              </a:rPr>
              <a:t>Torino</a:t>
            </a:r>
            <a:r>
              <a:rPr lang="it-IT" dirty="0">
                <a:cs typeface="Arial" panose="020B0604020202020204" pitchFamily="34" charset="0"/>
              </a:rPr>
              <a:t>	</a:t>
            </a:r>
            <a:r>
              <a:rPr lang="it-IT" i="1" dirty="0">
                <a:cs typeface="Arial" panose="020B0604020202020204" pitchFamily="34" charset="0"/>
              </a:rPr>
              <a:t>11 dicembre</a:t>
            </a:r>
          </a:p>
          <a:p>
            <a:pPr lvl="1" algn="just"/>
            <a:r>
              <a:rPr lang="it-IT" dirty="0">
                <a:solidFill>
                  <a:schemeClr val="tx2">
                    <a:lumMod val="60000"/>
                    <a:lumOff val="40000"/>
                  </a:schemeClr>
                </a:solidFill>
                <a:cs typeface="Arial" panose="020B0604020202020204" pitchFamily="34" charset="0"/>
              </a:rPr>
              <a:t>Genova</a:t>
            </a:r>
            <a:r>
              <a:rPr lang="it-IT" dirty="0">
                <a:cs typeface="Arial" panose="020B0604020202020204" pitchFamily="34" charset="0"/>
              </a:rPr>
              <a:t>	</a:t>
            </a:r>
            <a:r>
              <a:rPr lang="it-IT" i="1" dirty="0">
                <a:cs typeface="Arial" panose="020B0604020202020204" pitchFamily="34" charset="0"/>
              </a:rPr>
              <a:t>12 dicembre</a:t>
            </a:r>
          </a:p>
          <a:p>
            <a:pPr lvl="1" algn="just"/>
            <a:r>
              <a:rPr lang="it-IT" dirty="0">
                <a:solidFill>
                  <a:schemeClr val="tx2">
                    <a:lumMod val="60000"/>
                    <a:lumOff val="40000"/>
                  </a:schemeClr>
                </a:solidFill>
                <a:cs typeface="Arial" panose="020B0604020202020204" pitchFamily="34" charset="0"/>
              </a:rPr>
              <a:t>Roma</a:t>
            </a:r>
            <a:r>
              <a:rPr lang="it-IT" dirty="0">
                <a:cs typeface="Arial" panose="020B0604020202020204" pitchFamily="34" charset="0"/>
              </a:rPr>
              <a:t> 	</a:t>
            </a:r>
            <a:r>
              <a:rPr lang="it-IT" i="1" dirty="0">
                <a:cs typeface="Arial" panose="020B0604020202020204" pitchFamily="34" charset="0"/>
              </a:rPr>
              <a:t>30 gennaio</a:t>
            </a:r>
            <a:endParaRPr lang="it-IT" dirty="0">
              <a:cs typeface="Arial" panose="020B0604020202020204" pitchFamily="34" charset="0"/>
            </a:endParaRPr>
          </a:p>
          <a:p>
            <a:pPr marL="285750" indent="-285750" algn="just">
              <a:buFont typeface="Arial" panose="020B0604020202020204" pitchFamily="34" charset="0"/>
              <a:buChar char="•"/>
            </a:pPr>
            <a:endParaRPr lang="it-IT" dirty="0">
              <a:cs typeface="Arial" panose="020B0604020202020204" pitchFamily="34" charset="0"/>
            </a:endParaRPr>
          </a:p>
          <a:p>
            <a:pPr algn="just"/>
            <a:endParaRPr lang="it-IT" dirty="0">
              <a:cs typeface="Arial" panose="020B0604020202020204" pitchFamily="34" charset="0"/>
            </a:endParaRPr>
          </a:p>
          <a:p>
            <a:pPr marL="285750" indent="-285750" algn="just">
              <a:buFont typeface="Arial"/>
              <a:buChar char="•"/>
            </a:pPr>
            <a:endParaRPr lang="it-IT" dirty="0">
              <a:cs typeface="Arial" panose="020B0604020202020204" pitchFamily="34" charset="0"/>
            </a:endParaRPr>
          </a:p>
          <a:p>
            <a:pPr marL="285750" indent="-285750" algn="just">
              <a:buFont typeface="Arial"/>
              <a:buChar char="•"/>
            </a:pPr>
            <a:endParaRPr lang="it-IT" dirty="0">
              <a:cs typeface="Arial" panose="020B0604020202020204" pitchFamily="34" charset="0"/>
            </a:endParaRPr>
          </a:p>
        </p:txBody>
      </p:sp>
    </p:spTree>
    <p:extLst>
      <p:ext uri="{BB962C8B-B14F-4D97-AF65-F5344CB8AC3E}">
        <p14:creationId xmlns:p14="http://schemas.microsoft.com/office/powerpoint/2010/main" val="32345207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1161</Words>
  <Application>Microsoft Office PowerPoint</Application>
  <PresentationFormat>Presentazione su schermo (4:3)</PresentationFormat>
  <Paragraphs>186</Paragraphs>
  <Slides>17</Slides>
  <Notes>6</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Tina Cherubino</dc:creator>
  <cp:lastModifiedBy>altina</cp:lastModifiedBy>
  <cp:revision>75</cp:revision>
  <cp:lastPrinted>2019-02-07T13:10:24Z</cp:lastPrinted>
  <dcterms:created xsi:type="dcterms:W3CDTF">2018-03-12T11:21:50Z</dcterms:created>
  <dcterms:modified xsi:type="dcterms:W3CDTF">2019-05-15T15:23:53Z</dcterms:modified>
</cp:coreProperties>
</file>